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04" r:id="rId3"/>
    <p:sldId id="309" r:id="rId4"/>
    <p:sldId id="336" r:id="rId5"/>
    <p:sldId id="306" r:id="rId6"/>
    <p:sldId id="329" r:id="rId7"/>
    <p:sldId id="298" r:id="rId8"/>
    <p:sldId id="308" r:id="rId9"/>
    <p:sldId id="333" r:id="rId10"/>
    <p:sldId id="280" r:id="rId11"/>
    <p:sldId id="310" r:id="rId12"/>
    <p:sldId id="312" r:id="rId13"/>
    <p:sldId id="328" r:id="rId14"/>
    <p:sldId id="337" r:id="rId15"/>
    <p:sldId id="285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7F1D7"/>
    <a:srgbClr val="5BE325"/>
    <a:srgbClr val="27E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A11A1-F1A6-4757-A12A-F1E98838BBED}" v="7" dt="2022-12-06T23:12:05.215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42" autoAdjust="0"/>
  </p:normalViewPr>
  <p:slideViewPr>
    <p:cSldViewPr snapToGrid="0">
      <p:cViewPr varScale="1">
        <p:scale>
          <a:sx n="77" d="100"/>
          <a:sy n="77" d="100"/>
        </p:scale>
        <p:origin x="13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gc816@gmail.com" userId="6af75ea2f767fc8d" providerId="LiveId" clId="{052A11A1-F1A6-4757-A12A-F1E98838BBED}"/>
    <pc:docChg chg="custSel addSld delSld modSld sldOrd">
      <pc:chgData name="acgc816@gmail.com" userId="6af75ea2f767fc8d" providerId="LiveId" clId="{052A11A1-F1A6-4757-A12A-F1E98838BBED}" dt="2022-12-07T17:47:09.859" v="6014" actId="2696"/>
      <pc:docMkLst>
        <pc:docMk/>
      </pc:docMkLst>
      <pc:sldChg chg="del">
        <pc:chgData name="acgc816@gmail.com" userId="6af75ea2f767fc8d" providerId="LiveId" clId="{052A11A1-F1A6-4757-A12A-F1E98838BBED}" dt="2022-12-06T22:28:00.177" v="2293" actId="2696"/>
        <pc:sldMkLst>
          <pc:docMk/>
          <pc:sldMk cId="469311550" sldId="265"/>
        </pc:sldMkLst>
      </pc:sldChg>
      <pc:sldChg chg="modNotesTx">
        <pc:chgData name="acgc816@gmail.com" userId="6af75ea2f767fc8d" providerId="LiveId" clId="{052A11A1-F1A6-4757-A12A-F1E98838BBED}" dt="2022-12-06T23:12:18.986" v="4816" actId="20577"/>
        <pc:sldMkLst>
          <pc:docMk/>
          <pc:sldMk cId="4110628961" sldId="280"/>
        </pc:sldMkLst>
      </pc:sldChg>
      <pc:sldChg chg="delSp mod">
        <pc:chgData name="acgc816@gmail.com" userId="6af75ea2f767fc8d" providerId="LiveId" clId="{052A11A1-F1A6-4757-A12A-F1E98838BBED}" dt="2022-12-06T22:28:27.678" v="2294" actId="478"/>
        <pc:sldMkLst>
          <pc:docMk/>
          <pc:sldMk cId="2443649599" sldId="285"/>
        </pc:sldMkLst>
        <pc:spChg chg="del">
          <ac:chgData name="acgc816@gmail.com" userId="6af75ea2f767fc8d" providerId="LiveId" clId="{052A11A1-F1A6-4757-A12A-F1E98838BBED}" dt="2022-12-06T22:28:27.678" v="2294" actId="478"/>
          <ac:spMkLst>
            <pc:docMk/>
            <pc:sldMk cId="2443649599" sldId="285"/>
            <ac:spMk id="5" creationId="{DF290C18-5442-B442-29E2-074F92FEE5A6}"/>
          </ac:spMkLst>
        </pc:spChg>
      </pc:sldChg>
      <pc:sldChg chg="ord modNotesTx">
        <pc:chgData name="acgc816@gmail.com" userId="6af75ea2f767fc8d" providerId="LiveId" clId="{052A11A1-F1A6-4757-A12A-F1E98838BBED}" dt="2022-12-06T22:52:33.345" v="4201" actId="20577"/>
        <pc:sldMkLst>
          <pc:docMk/>
          <pc:sldMk cId="3026510287" sldId="298"/>
        </pc:sldMkLst>
      </pc:sldChg>
      <pc:sldChg chg="modSp mod modNotesTx">
        <pc:chgData name="acgc816@gmail.com" userId="6af75ea2f767fc8d" providerId="LiveId" clId="{052A11A1-F1A6-4757-A12A-F1E98838BBED}" dt="2022-12-06T21:52:04.283" v="26" actId="20577"/>
        <pc:sldMkLst>
          <pc:docMk/>
          <pc:sldMk cId="3024994541" sldId="304"/>
        </pc:sldMkLst>
        <pc:spChg chg="mod">
          <ac:chgData name="acgc816@gmail.com" userId="6af75ea2f767fc8d" providerId="LiveId" clId="{052A11A1-F1A6-4757-A12A-F1E98838BBED}" dt="2022-12-06T20:52:48.416" v="25" actId="20577"/>
          <ac:spMkLst>
            <pc:docMk/>
            <pc:sldMk cId="3024994541" sldId="304"/>
            <ac:spMk id="2" creationId="{024CDA6A-CBC3-4608-97C0-E889181D7C41}"/>
          </ac:spMkLst>
        </pc:spChg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2989533737" sldId="305"/>
        </pc:sldMkLst>
      </pc:sldChg>
      <pc:sldChg chg="modSp mod modNotesTx">
        <pc:chgData name="acgc816@gmail.com" userId="6af75ea2f767fc8d" providerId="LiveId" clId="{052A11A1-F1A6-4757-A12A-F1E98838BBED}" dt="2022-12-06T22:34:40.356" v="2376" actId="20577"/>
        <pc:sldMkLst>
          <pc:docMk/>
          <pc:sldMk cId="2827862995" sldId="306"/>
        </pc:sldMkLst>
        <pc:spChg chg="mod">
          <ac:chgData name="acgc816@gmail.com" userId="6af75ea2f767fc8d" providerId="LiveId" clId="{052A11A1-F1A6-4757-A12A-F1E98838BBED}" dt="2022-12-06T22:34:17.137" v="2361" actId="1076"/>
          <ac:spMkLst>
            <pc:docMk/>
            <pc:sldMk cId="2827862995" sldId="306"/>
            <ac:spMk id="3" creationId="{67E14C71-4D93-4303-8881-50F71BE7E8E1}"/>
          </ac:spMkLst>
        </pc:spChg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4065344813" sldId="307"/>
        </pc:sldMkLst>
      </pc:sldChg>
      <pc:sldChg chg="addSp modSp mod setBg modNotesTx">
        <pc:chgData name="acgc816@gmail.com" userId="6af75ea2f767fc8d" providerId="LiveId" clId="{052A11A1-F1A6-4757-A12A-F1E98838BBED}" dt="2022-12-06T22:13:42.435" v="949" actId="20577"/>
        <pc:sldMkLst>
          <pc:docMk/>
          <pc:sldMk cId="3293594004" sldId="308"/>
        </pc:sldMkLst>
        <pc:spChg chg="mod ord">
          <ac:chgData name="acgc816@gmail.com" userId="6af75ea2f767fc8d" providerId="LiveId" clId="{052A11A1-F1A6-4757-A12A-F1E98838BBED}" dt="2022-12-06T22:10:24.125" v="642" actId="20577"/>
          <ac:spMkLst>
            <pc:docMk/>
            <pc:sldMk cId="3293594004" sldId="308"/>
            <ac:spMk id="7" creationId="{762EA2DC-3751-18DB-5577-7EFDA69C0AB2}"/>
          </ac:spMkLst>
        </pc:spChg>
        <pc:spChg chg="add">
          <ac:chgData name="acgc816@gmail.com" userId="6af75ea2f767fc8d" providerId="LiveId" clId="{052A11A1-F1A6-4757-A12A-F1E98838BBED}" dt="2022-12-06T22:06:48.716" v="613" actId="26606"/>
          <ac:spMkLst>
            <pc:docMk/>
            <pc:sldMk cId="3293594004" sldId="308"/>
            <ac:spMk id="12" creationId="{53F29798-D584-4792-9B62-3F5F5C36D619}"/>
          </ac:spMkLst>
        </pc:spChg>
        <pc:picChg chg="add mod">
          <ac:chgData name="acgc816@gmail.com" userId="6af75ea2f767fc8d" providerId="LiveId" clId="{052A11A1-F1A6-4757-A12A-F1E98838BBED}" dt="2022-12-06T22:07:04.214" v="617" actId="14100"/>
          <ac:picMkLst>
            <pc:docMk/>
            <pc:sldMk cId="3293594004" sldId="308"/>
            <ac:picMk id="2" creationId="{4B461659-054B-C3E5-C541-E55C92002EA9}"/>
          </ac:picMkLst>
        </pc:picChg>
        <pc:picChg chg="mod">
          <ac:chgData name="acgc816@gmail.com" userId="6af75ea2f767fc8d" providerId="LiveId" clId="{052A11A1-F1A6-4757-A12A-F1E98838BBED}" dt="2022-12-06T22:06:48.716" v="613" actId="26606"/>
          <ac:picMkLst>
            <pc:docMk/>
            <pc:sldMk cId="3293594004" sldId="308"/>
            <ac:picMk id="5" creationId="{B98D8F5C-A9B2-4D81-5E6C-65BC640307F5}"/>
          </ac:picMkLst>
        </pc:picChg>
        <pc:picChg chg="mod ord">
          <ac:chgData name="acgc816@gmail.com" userId="6af75ea2f767fc8d" providerId="LiveId" clId="{052A11A1-F1A6-4757-A12A-F1E98838BBED}" dt="2022-12-06T22:06:59.385" v="616" actId="14100"/>
          <ac:picMkLst>
            <pc:docMk/>
            <pc:sldMk cId="3293594004" sldId="308"/>
            <ac:picMk id="6" creationId="{9A340A3B-115D-9C25-7903-51A0800B1218}"/>
          </ac:picMkLst>
        </pc:picChg>
      </pc:sldChg>
      <pc:sldChg chg="addSp delSp modSp mod modNotesTx">
        <pc:chgData name="acgc816@gmail.com" userId="6af75ea2f767fc8d" providerId="LiveId" clId="{052A11A1-F1A6-4757-A12A-F1E98838BBED}" dt="2022-12-06T22:33:06.565" v="2301" actId="20577"/>
        <pc:sldMkLst>
          <pc:docMk/>
          <pc:sldMk cId="695885497" sldId="309"/>
        </pc:sldMkLst>
        <pc:spChg chg="mod">
          <ac:chgData name="acgc816@gmail.com" userId="6af75ea2f767fc8d" providerId="LiveId" clId="{052A11A1-F1A6-4757-A12A-F1E98838BBED}" dt="2022-12-06T21:52:23.960" v="45" actId="20577"/>
          <ac:spMkLst>
            <pc:docMk/>
            <pc:sldMk cId="695885497" sldId="309"/>
            <ac:spMk id="2" creationId="{88B2E058-BA94-4260-97D4-A0F557CDB0B2}"/>
          </ac:spMkLst>
        </pc:spChg>
        <pc:spChg chg="add mod">
          <ac:chgData name="acgc816@gmail.com" userId="6af75ea2f767fc8d" providerId="LiveId" clId="{052A11A1-F1A6-4757-A12A-F1E98838BBED}" dt="2022-12-06T22:00:13.573" v="524" actId="20577"/>
          <ac:spMkLst>
            <pc:docMk/>
            <pc:sldMk cId="695885497" sldId="309"/>
            <ac:spMk id="4" creationId="{FC762BE5-529F-4AEE-F7BB-E5E55685D446}"/>
          </ac:spMkLst>
        </pc:spChg>
        <pc:graphicFrameChg chg="del modGraphic">
          <ac:chgData name="acgc816@gmail.com" userId="6af75ea2f767fc8d" providerId="LiveId" clId="{052A11A1-F1A6-4757-A12A-F1E98838BBED}" dt="2022-12-06T21:52:47.895" v="48" actId="478"/>
          <ac:graphicFrameMkLst>
            <pc:docMk/>
            <pc:sldMk cId="695885497" sldId="309"/>
            <ac:graphicFrameMk id="3" creationId="{F1D5A646-19C1-47DC-ABC5-0F86638360EB}"/>
          </ac:graphicFrameMkLst>
        </pc:graphicFrameChg>
        <pc:picChg chg="mod">
          <ac:chgData name="acgc816@gmail.com" userId="6af75ea2f767fc8d" providerId="LiveId" clId="{052A11A1-F1A6-4757-A12A-F1E98838BBED}" dt="2022-12-06T21:59:47.423" v="520" actId="14100"/>
          <ac:picMkLst>
            <pc:docMk/>
            <pc:sldMk cId="695885497" sldId="309"/>
            <ac:picMk id="17" creationId="{8E8FDA29-251D-459C-AAAD-D6469A79E2A1}"/>
          </ac:picMkLst>
        </pc:picChg>
      </pc:sldChg>
      <pc:sldChg chg="ord modNotesTx">
        <pc:chgData name="acgc816@gmail.com" userId="6af75ea2f767fc8d" providerId="LiveId" clId="{052A11A1-F1A6-4757-A12A-F1E98838BBED}" dt="2022-12-06T23:14:09.328" v="5263" actId="20577"/>
        <pc:sldMkLst>
          <pc:docMk/>
          <pc:sldMk cId="3321159884" sldId="310"/>
        </pc:sldMkLst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1439783925" sldId="311"/>
        </pc:sldMkLst>
      </pc:sldChg>
      <pc:sldChg chg="ord modNotesTx">
        <pc:chgData name="acgc816@gmail.com" userId="6af75ea2f767fc8d" providerId="LiveId" clId="{052A11A1-F1A6-4757-A12A-F1E98838BBED}" dt="2022-12-06T23:16:14.777" v="5639" actId="20577"/>
        <pc:sldMkLst>
          <pc:docMk/>
          <pc:sldMk cId="2178714649" sldId="312"/>
        </pc:sldMkLst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1266143828" sldId="313"/>
        </pc:sldMkLst>
      </pc:sldChg>
      <pc:sldChg chg="modSp mod ord modNotesTx">
        <pc:chgData name="acgc816@gmail.com" userId="6af75ea2f767fc8d" providerId="LiveId" clId="{052A11A1-F1A6-4757-A12A-F1E98838BBED}" dt="2022-12-06T23:20:00.833" v="6012" actId="20577"/>
        <pc:sldMkLst>
          <pc:docMk/>
          <pc:sldMk cId="686082575" sldId="328"/>
        </pc:sldMkLst>
        <pc:spChg chg="mod">
          <ac:chgData name="acgc816@gmail.com" userId="6af75ea2f767fc8d" providerId="LiveId" clId="{052A11A1-F1A6-4757-A12A-F1E98838BBED}" dt="2022-12-06T23:20:00.833" v="6012" actId="20577"/>
          <ac:spMkLst>
            <pc:docMk/>
            <pc:sldMk cId="686082575" sldId="328"/>
            <ac:spMk id="6" creationId="{D30E4CD8-9122-42B2-9B03-ED8CB05216B2}"/>
          </ac:spMkLst>
        </pc:spChg>
      </pc:sldChg>
      <pc:sldChg chg="ord modNotesTx">
        <pc:chgData name="acgc816@gmail.com" userId="6af75ea2f767fc8d" providerId="LiveId" clId="{052A11A1-F1A6-4757-A12A-F1E98838BBED}" dt="2022-12-06T22:42:19.153" v="3027" actId="20577"/>
        <pc:sldMkLst>
          <pc:docMk/>
          <pc:sldMk cId="657334297" sldId="329"/>
        </pc:sldMkLst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1966555416" sldId="330"/>
        </pc:sldMkLst>
      </pc:sldChg>
      <pc:sldChg chg="add del">
        <pc:chgData name="acgc816@gmail.com" userId="6af75ea2f767fc8d" providerId="LiveId" clId="{052A11A1-F1A6-4757-A12A-F1E98838BBED}" dt="2022-12-07T17:47:09.859" v="6014" actId="2696"/>
        <pc:sldMkLst>
          <pc:docMk/>
          <pc:sldMk cId="2424778928" sldId="331"/>
        </pc:sldMkLst>
      </pc:sldChg>
      <pc:sldChg chg="del">
        <pc:chgData name="acgc816@gmail.com" userId="6af75ea2f767fc8d" providerId="LiveId" clId="{052A11A1-F1A6-4757-A12A-F1E98838BBED}" dt="2022-12-06T22:03:25.134" v="541" actId="2696"/>
        <pc:sldMkLst>
          <pc:docMk/>
          <pc:sldMk cId="4030632641" sldId="331"/>
        </pc:sldMkLst>
      </pc:sldChg>
      <pc:sldChg chg="delSp modSp del mod">
        <pc:chgData name="acgc816@gmail.com" userId="6af75ea2f767fc8d" providerId="LiveId" clId="{052A11A1-F1A6-4757-A12A-F1E98838BBED}" dt="2022-12-06T22:07:15.143" v="618" actId="2696"/>
        <pc:sldMkLst>
          <pc:docMk/>
          <pc:sldMk cId="881931010" sldId="332"/>
        </pc:sldMkLst>
        <pc:picChg chg="del mod modCrop">
          <ac:chgData name="acgc816@gmail.com" userId="6af75ea2f767fc8d" providerId="LiveId" clId="{052A11A1-F1A6-4757-A12A-F1E98838BBED}" dt="2022-12-06T22:06:37.821" v="610" actId="21"/>
          <ac:picMkLst>
            <pc:docMk/>
            <pc:sldMk cId="881931010" sldId="332"/>
            <ac:picMk id="3" creationId="{3A07502D-C4A7-10E8-C9F7-5FF21A97A18B}"/>
          </ac:picMkLst>
        </pc:picChg>
        <pc:picChg chg="mod">
          <ac:chgData name="acgc816@gmail.com" userId="6af75ea2f767fc8d" providerId="LiveId" clId="{052A11A1-F1A6-4757-A12A-F1E98838BBED}" dt="2022-12-06T22:06:18.875" v="607" actId="1076"/>
          <ac:picMkLst>
            <pc:docMk/>
            <pc:sldMk cId="881931010" sldId="332"/>
            <ac:picMk id="6" creationId="{9A340A3B-115D-9C25-7903-51A0800B1218}"/>
          </ac:picMkLst>
        </pc:picChg>
      </pc:sldChg>
      <pc:sldChg chg="addSp modSp mod modNotesTx">
        <pc:chgData name="acgc816@gmail.com" userId="6af75ea2f767fc8d" providerId="LiveId" clId="{052A11A1-F1A6-4757-A12A-F1E98838BBED}" dt="2022-12-06T22:15:33.756" v="1379" actId="20577"/>
        <pc:sldMkLst>
          <pc:docMk/>
          <pc:sldMk cId="707556047" sldId="333"/>
        </pc:sldMkLst>
        <pc:spChg chg="mod">
          <ac:chgData name="acgc816@gmail.com" userId="6af75ea2f767fc8d" providerId="LiveId" clId="{052A11A1-F1A6-4757-A12A-F1E98838BBED}" dt="2022-12-06T22:08:51.053" v="635" actId="14100"/>
          <ac:spMkLst>
            <pc:docMk/>
            <pc:sldMk cId="707556047" sldId="333"/>
            <ac:spMk id="7" creationId="{762EA2DC-3751-18DB-5577-7EFDA69C0AB2}"/>
          </ac:spMkLst>
        </pc:spChg>
        <pc:picChg chg="add mod">
          <ac:chgData name="acgc816@gmail.com" userId="6af75ea2f767fc8d" providerId="LiveId" clId="{052A11A1-F1A6-4757-A12A-F1E98838BBED}" dt="2022-12-06T22:09:20.235" v="640" actId="14100"/>
          <ac:picMkLst>
            <pc:docMk/>
            <pc:sldMk cId="707556047" sldId="333"/>
            <ac:picMk id="2" creationId="{5CD32C25-86EA-E5BB-796E-5495A82DD683}"/>
          </ac:picMkLst>
        </pc:picChg>
        <pc:picChg chg="mod">
          <ac:chgData name="acgc816@gmail.com" userId="6af75ea2f767fc8d" providerId="LiveId" clId="{052A11A1-F1A6-4757-A12A-F1E98838BBED}" dt="2022-12-06T22:09:11.702" v="638" actId="1076"/>
          <ac:picMkLst>
            <pc:docMk/>
            <pc:sldMk cId="707556047" sldId="333"/>
            <ac:picMk id="3" creationId="{150A681C-544E-6EF0-61EA-41CF92AD3136}"/>
          </ac:picMkLst>
        </pc:picChg>
        <pc:picChg chg="mod">
          <ac:chgData name="acgc816@gmail.com" userId="6af75ea2f767fc8d" providerId="LiveId" clId="{052A11A1-F1A6-4757-A12A-F1E98838BBED}" dt="2022-12-06T22:08:11.572" v="627" actId="14100"/>
          <ac:picMkLst>
            <pc:docMk/>
            <pc:sldMk cId="707556047" sldId="333"/>
            <ac:picMk id="6" creationId="{9A340A3B-115D-9C25-7903-51A0800B1218}"/>
          </ac:picMkLst>
        </pc:picChg>
      </pc:sldChg>
      <pc:sldChg chg="delSp modSp del mod">
        <pc:chgData name="acgc816@gmail.com" userId="6af75ea2f767fc8d" providerId="LiveId" clId="{052A11A1-F1A6-4757-A12A-F1E98838BBED}" dt="2022-12-06T22:09:38.160" v="641" actId="2696"/>
        <pc:sldMkLst>
          <pc:docMk/>
          <pc:sldMk cId="2391186269" sldId="334"/>
        </pc:sldMkLst>
        <pc:picChg chg="del mod modCrop">
          <ac:chgData name="acgc816@gmail.com" userId="6af75ea2f767fc8d" providerId="LiveId" clId="{052A11A1-F1A6-4757-A12A-F1E98838BBED}" dt="2022-12-06T22:07:37.274" v="621" actId="21"/>
          <ac:picMkLst>
            <pc:docMk/>
            <pc:sldMk cId="2391186269" sldId="334"/>
            <ac:picMk id="4" creationId="{862A7BC1-AD22-BFC7-5A20-CE6DCC00F05A}"/>
          </ac:picMkLst>
        </pc:picChg>
      </pc:sldChg>
      <pc:sldChg chg="del ord">
        <pc:chgData name="acgc816@gmail.com" userId="6af75ea2f767fc8d" providerId="LiveId" clId="{052A11A1-F1A6-4757-A12A-F1E98838BBED}" dt="2022-12-07T17:47:09.859" v="6014" actId="2696"/>
        <pc:sldMkLst>
          <pc:docMk/>
          <pc:sldMk cId="80771027" sldId="335"/>
        </pc:sldMkLst>
      </pc:sldChg>
      <pc:sldChg chg="modSp add mod modNotesTx">
        <pc:chgData name="acgc816@gmail.com" userId="6af75ea2f767fc8d" providerId="LiveId" clId="{052A11A1-F1A6-4757-A12A-F1E98838BBED}" dt="2022-12-06T22:33:27.950" v="2348" actId="20577"/>
        <pc:sldMkLst>
          <pc:docMk/>
          <pc:sldMk cId="1316229169" sldId="336"/>
        </pc:sldMkLst>
        <pc:graphicFrameChg chg="modGraphic">
          <ac:chgData name="acgc816@gmail.com" userId="6af75ea2f767fc8d" providerId="LiveId" clId="{052A11A1-F1A6-4757-A12A-F1E98838BBED}" dt="2022-12-06T22:01:12.623" v="536" actId="20577"/>
          <ac:graphicFrameMkLst>
            <pc:docMk/>
            <pc:sldMk cId="1316229169" sldId="336"/>
            <ac:graphicFrameMk id="3" creationId="{F1D5A646-19C1-47DC-ABC5-0F86638360EB}"/>
          </ac:graphicFrameMkLst>
        </pc:graphicFrameChg>
      </pc:sldChg>
      <pc:sldChg chg="add modNotesTx">
        <pc:chgData name="acgc816@gmail.com" userId="6af75ea2f767fc8d" providerId="LiveId" clId="{052A11A1-F1A6-4757-A12A-F1E98838BBED}" dt="2022-12-06T23:20:16.234" v="6013" actId="20577"/>
        <pc:sldMkLst>
          <pc:docMk/>
          <pc:sldMk cId="43776703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06EDE1C-FAB2-47A0-BD19-14E5E5A923C7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242D44-1B22-4E37-9744-B594695FB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5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36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Here’s an example of how the school recommendations are presented within the Plan.</a:t>
            </a:r>
          </a:p>
          <a:p>
            <a:r>
              <a:rPr lang="en-US" dirty="0"/>
              <a:t>Each of the 45 schools has a page that looks like this to help each school community focus and give detailed input on the recommendations that affect them the most.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recommendations were prioritized in the Plan using the following criteria: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points given to projects that increase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Followed by projects that serve transportation disadvantaged communities and were identified directly by the community through our outreach.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6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has already applied for grants to start implementing the Plan, but also have a really smart way to use their existing funding to do safe routes to school projects:</a:t>
            </a:r>
          </a:p>
          <a:p>
            <a:endParaRPr lang="en-US" dirty="0"/>
          </a:p>
          <a:p>
            <a:r>
              <a:rPr lang="en-US" dirty="0"/>
              <a:t>The VZIM is an innovative program that looks for opportunities to incorporate safety improvements into regular road maintenance.  This is a brilliant way to improve safety in a fast and cost-effective way – everyone should be doing this!  </a:t>
            </a:r>
          </a:p>
          <a:p>
            <a:r>
              <a:rPr lang="en-US" dirty="0"/>
              <a:t>Shout-out to Traffic Engineer Andrew Easterling for being particularly proactive about developing the VZIM program and making streets safer in Salinas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F263-924D-4A6F-A983-1BA5299D8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133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1F263-924D-4A6F-A983-1BA5299D84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1F263-924D-4A6F-A983-1BA5299D84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62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Proud of this Plan – today I’ll share some highlights of the Plan and the planning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1F263-924D-4A6F-A983-1BA5299D8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with Countywide SRTS Program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Encourage students to get to school by means other than car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Zero serious or fatal injuries involving bikes and peds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children will receive traffic safety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Engage the greater community to support a safer environment around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Equitable access to schools and programming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6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kicked-off our community outreach in February 2020 and then were shut-down by COVID pandemic.  The team found creative ways to get around this and engage with the community including doing a traffic safety scavenger hunt to get input on needed neighborhood improvements.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 Input collected from the community was used to develop project and program recommendations in the Plan</a:t>
            </a:r>
          </a:p>
          <a:p>
            <a:r>
              <a:rPr lang="en-US" dirty="0"/>
              <a:t>One silver lining that came from the pandemic was that virtual parent/school meetings were better attended than when they were held in-person.  So we were able to reach more of the school community and attend more meetings because we saved time and money by not travelling.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we 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way to test designs with community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if the community wants to make the design permanent – doing these temporary demonstrations give the City an edge when applying for grant funding.  In fact this project has been recommended to receive Active Transportation Program grant funding!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0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infrastructure recommendations included in the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of the comments from the TAMC bike &amp; pedestrian committee and community members was to provide physical separation between vehicular traffic and bicyclists and pedestrians like what is shown in the bottom right.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Plan includes both citywide recommendations and school-specific recommendations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42D44-1B22-4E37-9744-B594695FBA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800D-06BC-457A-997E-D27F359B4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590E1-353E-4FCE-81A0-4F82C846D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F44C1-D7CC-49C5-B68C-1EF1BE73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87D94-FCD8-48F4-BD5A-7270F1DA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A60A-FCF1-4C3E-A76B-7A2B3D3A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9AC-DA68-4D6F-9F47-63218BE0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835A8-2999-4848-98CA-1E27A9B8B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436F-35B9-4A43-A3BB-12A47C57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DF5A2-BC7C-4866-91E9-C0B231BD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CFCB5-6B5B-4216-A269-BBEC9B02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9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D11E8-5F00-4746-BF73-2BBFD626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C81D9-58BF-439D-9142-957AEFE5D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419CE-5242-490F-AFF5-D2FEEA8A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BDB52-E025-4B0D-BF65-AF21E76F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4A627-4DA0-42BD-85A3-C046C0BF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5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6B31-9BC9-4478-B054-BAD881D84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17511-1270-499D-8F42-2C8583939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57B7-F12B-4779-9912-F6B14457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622DC-294F-4605-B470-2192B1D5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A494A-5A03-4E6C-B587-931D58F4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C10-157F-4A4D-97ED-14196CEF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BE945-AACE-434C-B4FA-6C0572878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C499-A562-4301-BACA-BA401D2A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0B07-9BF0-43F8-8BA3-3792FAB02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CAEF5-873A-44AF-BF40-DCECC03D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92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C227-7DA4-4FDF-AA91-FC76CDF8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B8FE0-8DAC-4987-B9BE-EDDE1C62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A26A-67A2-48DC-AB7A-CE05E8DE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DF737-B04B-4B1A-A7C3-2766063D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499DE-CCED-4750-869A-BB4534280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0CC9-6923-41B3-B8A4-53012383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CBED6-FBEB-48BD-A5C8-F1C01960C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D47FC-101A-47E1-83B7-8F1C74BE5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B2BFB-0D61-4491-AB80-972D92A0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5D5B9-813A-497C-8FF9-6C9946F5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23C11-FA27-483A-B111-AB622908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A01C-617D-463B-994B-C99B3F0C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EE9BD-FE0D-4A68-977B-8A49A5BDA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14B8C-E5A8-4986-AB56-400F066D8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FC268-6AA0-4D1A-B50D-A6B527040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75C91-E69E-48B4-8B73-8BEFF02CF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F00C3-9499-4C63-AC8E-7D400AF11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11F77-81B0-488D-A3D1-EBF1BEDE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8304E-309B-4B07-ADF3-3BB9BBFA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1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700EB-D1AE-4D99-8354-E2023A94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8DA3F-80BB-43D7-8012-50F0E14E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C2774-7BB7-451E-B189-9AA7F64A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05333-557E-4B42-9751-EFF83B78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15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F76CA-2C33-4576-AD62-584ADCC4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53574-FA77-47B4-947B-9BEA22A5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EC5FE-5A0D-45CC-899B-9D1B7E6D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8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8664-5004-4385-946B-67084AE5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565A-CDBD-4090-AE4A-7C1E1CA15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8AAC1-E75A-4D44-AE35-CC3DD4983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80941-3BB0-48B1-95F8-0E16CE7A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0972-B71B-4CD9-BE23-025091F9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81EA-46A6-49E4-AD57-CD2C01C2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D811-C982-449C-BBB6-C5CD994D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8619C-EE50-46B2-90B5-B044580D8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5695C-B648-4DE9-8D2A-C4CF3661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8EB86-6DF2-41CF-8A09-CF39250F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CFDE-B594-4AE4-827A-FBACE97B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E9FF-1DDA-4021-A4E9-8100DE16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5081D-CD81-439C-95A8-6D29B4921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1B5DC-1DCE-4FA2-B88C-C8AB78768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C5A22-DC50-43D8-9A2B-8798BB78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D6BBF-AE31-4DD5-9BCC-0A1ED256A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0331A-31C7-4A83-8ED6-6D306CE5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2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CBD4-B182-4CE6-AD50-A585BB7A4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E1ECD-B69B-4CF9-834A-B3545CB0B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AB008-B824-4489-A81D-2FB903C0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A4F7B-CC53-4EC8-BCEE-C0D735EB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3E05A-FBEA-425D-9D75-B3D91A61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38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384B1-BEED-4BF6-8700-B77A7C2C3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6CEFA-3C0A-4067-87AD-BE37C83A4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236-BD76-48E4-9753-F33E197B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1ADA-C272-44D9-A145-64329EA9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3BA02-F56B-41B2-B7F0-0C4748DE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6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CAF6-F7F4-48F0-9F56-9E68C7C7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A9FF3-4AA9-4D99-A1A0-5D525F0E8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D2363-E331-401F-B62D-5CFC877F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D5B6-BC87-44BA-8F36-D2CD24C9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F282-97A6-4264-A71E-72F85B34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9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610F-BFA4-4BEB-B88D-E3C6B725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465D-6336-4FD9-8A97-63B26E1BE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B3741-CA94-46A3-A260-1DB5E6238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E37E4-2A6E-4F33-8D12-15B281AC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B255F-D9F2-4526-87F6-F0B3EA4A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60957-3C01-4601-AB7E-5C6D1641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9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8529-5170-4BB3-8CBE-EFD8E1EE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3AA9C-7F6E-4576-9F81-13C1C5D34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22B35-CCB3-4864-8FB2-20FAF8264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3F668-DCB5-44C8-B649-676D39F2F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66892-6DC2-49B9-9097-DC59E3843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245CC-9F0C-449B-8EAF-2896D7A8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0807F9-80E6-4D71-8417-63654C2A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1F844-D793-409B-89E7-EE112361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8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530C-19EF-4374-AD0E-B34E70D2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F63A4-FCCA-4CA6-AD42-BB938FB2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16E2F-81D5-48A2-B078-1CB03FB8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BEBB8-716D-4B30-82A3-0D0C8BEA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A159E-BAFB-43EB-B803-FCE68979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71C93-9E04-469F-BB8D-0D9B8104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BF5BE-F5BE-491C-90FC-EA0F864F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1E29-35D7-49CA-95B8-B63B7ED8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9A021-7748-4B7E-940F-10E0E86B9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E8B00-C1A7-4D8A-AD42-BFEE48DA0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15AAA-630E-4B7B-925D-64F74E7D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292B1-0D15-4AE0-9713-734FB4C0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840FB-B2BD-4D9C-AB3A-6028F512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3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3C43-DE78-4CB7-8458-D52123FA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B3A29-84AF-45D9-AB84-60FBED0E8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942F4-A852-4395-832D-198B3A428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2C82E-6010-4737-8BAF-CE3CCADE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A5ECF-F08B-4B47-AA5A-539E9059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87DB-0377-4FC0-BC4F-6FE443F8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610CF-5EAE-4B11-BD85-1E7C0C8E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E4B16-12C2-403A-AB8B-A71888317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303E-5DF6-4276-891C-B512CDAD1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3DE2-E6AE-447E-A101-4F6E6B505C3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FFE0-D093-40A5-8D5D-E077EC15A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B1C5-FC12-49A1-A524-C8FEAD3FC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F5DF0-C865-43A8-AF4C-9E815EE32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38322-162D-4541-8427-88BCFDA4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E7921-FBF2-4416-809C-42AFB91B2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7627-4656-4737-B7D8-83C2AC992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9481D-F30A-4D9B-B2CF-559B7514B93E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9E37E-CA38-4A10-9376-D13EC5C7B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652BC-8C46-46E4-9072-AC6F46158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F12DC-6F99-4AA8-8149-4368CD63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2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DA6A-CBC3-4608-97C0-E889181D7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45" y="1246084"/>
            <a:ext cx="5628582" cy="3041831"/>
          </a:xfrm>
        </p:spPr>
        <p:txBody>
          <a:bodyPr>
            <a:normAutofit fontScale="90000"/>
          </a:bodyPr>
          <a:lstStyle/>
          <a:p>
            <a:br>
              <a:rPr lang="es-MX" sz="4400" dirty="0">
                <a:latin typeface="Calibri"/>
                <a:cs typeface="Calibri"/>
              </a:rPr>
            </a:br>
            <a:br>
              <a:rPr lang="es-MX" sz="4400" dirty="0">
                <a:latin typeface="Calibri"/>
                <a:cs typeface="Calibri"/>
              </a:rPr>
            </a:br>
            <a:r>
              <a:rPr lang="es-MX" sz="4900" dirty="0">
                <a:latin typeface="Calibri"/>
                <a:cs typeface="Calibri"/>
              </a:rPr>
              <a:t> </a:t>
            </a:r>
            <a:br>
              <a:rPr lang="es-MX" sz="4900" dirty="0">
                <a:latin typeface="Calibri"/>
                <a:cs typeface="Calibri"/>
              </a:rPr>
            </a:br>
            <a:r>
              <a:rPr lang="es-MX" sz="4900" dirty="0">
                <a:latin typeface="Calibri"/>
                <a:cs typeface="Calibri"/>
              </a:rPr>
              <a:t>Salinas Safe Routes to </a:t>
            </a:r>
            <a:r>
              <a:rPr lang="es-MX" sz="4900" dirty="0" err="1">
                <a:latin typeface="Calibri"/>
                <a:cs typeface="Calibri"/>
              </a:rPr>
              <a:t>Schools</a:t>
            </a:r>
            <a:r>
              <a:rPr lang="es-MX" sz="4900" dirty="0">
                <a:latin typeface="Calibri"/>
                <a:cs typeface="Calibri"/>
              </a:rPr>
              <a:t> Plan</a:t>
            </a:r>
            <a:br>
              <a:rPr lang="es-MX" sz="4400" dirty="0">
                <a:latin typeface="Calibri"/>
                <a:cs typeface="Calibri"/>
              </a:rPr>
            </a:br>
            <a:r>
              <a:rPr lang="es-MX" sz="4400" dirty="0">
                <a:latin typeface="Calibri"/>
                <a:cs typeface="Calibri"/>
              </a:rPr>
              <a:t>TAMC </a:t>
            </a:r>
            <a:r>
              <a:rPr lang="es-MX" sz="4400" dirty="0" err="1">
                <a:latin typeface="Calibri"/>
                <a:cs typeface="Calibri"/>
              </a:rPr>
              <a:t>Board</a:t>
            </a:r>
            <a:br>
              <a:rPr lang="es-MX" sz="5400" dirty="0">
                <a:latin typeface="Calibri"/>
              </a:rPr>
            </a:br>
            <a:r>
              <a:rPr lang="en-US" sz="3600" dirty="0">
                <a:latin typeface="Calibri"/>
                <a:cs typeface="Calibri"/>
              </a:rPr>
              <a:t>December 7</a:t>
            </a:r>
            <a:r>
              <a:rPr lang="en-US" sz="3600" baseline="30000" dirty="0">
                <a:latin typeface="Calibri"/>
                <a:cs typeface="Calibri"/>
              </a:rPr>
              <a:t>th</a:t>
            </a:r>
            <a:r>
              <a:rPr lang="en-US" sz="3600" dirty="0">
                <a:latin typeface="Calibri"/>
                <a:cs typeface="Calibri"/>
              </a:rPr>
              <a:t>, 2022</a:t>
            </a:r>
            <a:endParaRPr lang="es-MX" sz="3600" i="1" dirty="0">
              <a:latin typeface="Calibri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D05B3B-1872-411C-8031-18A1ED2DC751}"/>
              </a:ext>
            </a:extLst>
          </p:cNvPr>
          <p:cNvGrpSpPr/>
          <p:nvPr/>
        </p:nvGrpSpPr>
        <p:grpSpPr>
          <a:xfrm>
            <a:off x="122545" y="5735932"/>
            <a:ext cx="11790936" cy="958776"/>
            <a:chOff x="122545" y="5735932"/>
            <a:chExt cx="11790936" cy="958776"/>
          </a:xfrm>
        </p:grpSpPr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A25C160A-DD0F-49DB-A864-52F1EAC16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1"/>
            <a:stretch/>
          </p:blipFill>
          <p:spPr>
            <a:xfrm>
              <a:off x="122545" y="5735932"/>
              <a:ext cx="924861" cy="95877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B280D2-FB37-4FC0-AD64-9C4039695A11}"/>
                </a:ext>
              </a:extLst>
            </p:cNvPr>
            <p:cNvGrpSpPr/>
            <p:nvPr/>
          </p:nvGrpSpPr>
          <p:grpSpPr>
            <a:xfrm>
              <a:off x="1059255" y="5801260"/>
              <a:ext cx="10854226" cy="893153"/>
              <a:chOff x="1059255" y="5801260"/>
              <a:chExt cx="10854226" cy="893153"/>
            </a:xfrm>
          </p:grpSpPr>
          <p:pic>
            <p:nvPicPr>
              <p:cNvPr id="8" name="Picture 7" descr="A picture containing window, drawing, clock&#10;&#10;Description automatically generated">
                <a:extLst>
                  <a:ext uri="{FF2B5EF4-FFF2-40B4-BE49-F238E27FC236}">
                    <a16:creationId xmlns:a16="http://schemas.microsoft.com/office/drawing/2014/main" id="{D009F2B7-2522-49D7-B0D7-937345714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9585" y="5991040"/>
                <a:ext cx="1318415" cy="527366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C03E51F-AB57-4EE3-8476-D38A2A8BE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7873" y="5846720"/>
                <a:ext cx="998143" cy="773561"/>
              </a:xfrm>
              <a:prstGeom prst="rect">
                <a:avLst/>
              </a:prstGeom>
            </p:spPr>
          </p:pic>
          <p:pic>
            <p:nvPicPr>
              <p:cNvPr id="14" name="Picture 1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5160AE2D-DC70-4139-8CF1-1710AB25A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9802" y="6103665"/>
                <a:ext cx="2091232" cy="383968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drawing, clock&#10;&#10;Description automatically generated">
                <a:extLst>
                  <a:ext uri="{FF2B5EF4-FFF2-40B4-BE49-F238E27FC236}">
                    <a16:creationId xmlns:a16="http://schemas.microsoft.com/office/drawing/2014/main" id="{D926E2A3-F831-4B41-A9FD-C6CD38081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5637" y="5854299"/>
                <a:ext cx="1117844" cy="664107"/>
              </a:xfrm>
              <a:prstGeom prst="rect">
                <a:avLst/>
              </a:prstGeom>
            </p:spPr>
          </p:pic>
          <p:pic>
            <p:nvPicPr>
              <p:cNvPr id="20" name="Picture 19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EAB1793B-B08C-4A25-8273-49B5FF582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930" y="5943545"/>
                <a:ext cx="1149235" cy="722197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AF69F6E-850D-4CF1-BEDB-9D96AC8BB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7466" y="5801260"/>
                <a:ext cx="864482" cy="864482"/>
              </a:xfrm>
              <a:prstGeom prst="rect">
                <a:avLst/>
              </a:prstGeom>
            </p:spPr>
          </p:pic>
          <p:pic>
            <p:nvPicPr>
              <p:cNvPr id="24" name="Picture 2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4328F0F-3316-42D4-A01F-C9AF616AF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3653" y="5836925"/>
                <a:ext cx="879286" cy="793152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8ECC186-AACC-45C5-88BB-952971D6C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6" r="4485"/>
              <a:stretch/>
            </p:blipFill>
            <p:spPr>
              <a:xfrm>
                <a:off x="1059255" y="5944815"/>
                <a:ext cx="1651826" cy="749598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237CC5E2-DC05-4A3A-BBA7-61925BFD75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2"/>
          <a:stretch/>
        </p:blipFill>
        <p:spPr>
          <a:xfrm>
            <a:off x="5774064" y="1246084"/>
            <a:ext cx="5166804" cy="4365831"/>
          </a:xfrm>
          <a:prstGeom prst="rect">
            <a:avLst/>
          </a:prstGeom>
        </p:spPr>
      </p:pic>
      <p:pic>
        <p:nvPicPr>
          <p:cNvPr id="5" name="Picture 3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3365022-E57C-6C7E-E716-290B15B0A6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0573" y="230229"/>
            <a:ext cx="25146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B57059F-895C-2024-D988-1DC756728F62}"/>
              </a:ext>
            </a:extLst>
          </p:cNvPr>
          <p:cNvSpPr txBox="1">
            <a:spLocks/>
          </p:cNvSpPr>
          <p:nvPr/>
        </p:nvSpPr>
        <p:spPr>
          <a:xfrm>
            <a:off x="394315" y="249715"/>
            <a:ext cx="7213848" cy="780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School Recommendations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46EBD71-11E1-9C8B-02C3-2265E72D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45" y="1167435"/>
            <a:ext cx="8794509" cy="56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5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5D3A-753E-2FEC-BEA6-3F4E3C87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365124"/>
            <a:ext cx="8714173" cy="877749"/>
          </a:xfrm>
        </p:spPr>
        <p:txBody>
          <a:bodyPr>
            <a:normAutofit/>
          </a:bodyPr>
          <a:lstStyle/>
          <a:p>
            <a:r>
              <a:rPr lang="en-US" dirty="0"/>
              <a:t>IV. Project Evaluation Criteria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6E7C4A-191F-7DDC-F8C5-EE81C1509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43" y="5868451"/>
            <a:ext cx="2516697" cy="776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63175-97B5-7C61-BE3F-14252890C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444" y="1341914"/>
            <a:ext cx="5601112" cy="55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1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E4CD8-9122-42B2-9B03-ED8CB0521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54" y="1500598"/>
            <a:ext cx="5877913" cy="4018326"/>
          </a:xfrm>
        </p:spPr>
        <p:txBody>
          <a:bodyPr>
            <a:noAutofit/>
          </a:bodyPr>
          <a:lstStyle/>
          <a:p>
            <a:r>
              <a:rPr lang="en-US" dirty="0">
                <a:latin typeface="Calibri  "/>
                <a:cs typeface="Gotham Book" pitchFamily="50" charset="0"/>
              </a:rPr>
              <a:t>Projects will be implemented as funding is available </a:t>
            </a:r>
          </a:p>
          <a:p>
            <a:endParaRPr lang="en-US" dirty="0">
              <a:effectLst/>
              <a:latin typeface="Calibri  "/>
              <a:ea typeface="Calibri" panose="020F0502020204030204" pitchFamily="34" charset="0"/>
              <a:cs typeface="Gotham Book" pitchFamily="50" charset="0"/>
            </a:endParaRPr>
          </a:p>
          <a:p>
            <a:r>
              <a:rPr lang="en-US" dirty="0">
                <a:effectLst/>
                <a:latin typeface="Calibri  "/>
                <a:ea typeface="Calibri" panose="020F0502020204030204" pitchFamily="34" charset="0"/>
                <a:cs typeface="Gotham Book" pitchFamily="50" charset="0"/>
              </a:rPr>
              <a:t>Vision Zero Integrated into Maintenance (VZIM)</a:t>
            </a:r>
          </a:p>
          <a:p>
            <a:pPr marL="0" indent="0">
              <a:buNone/>
            </a:pPr>
            <a:endParaRPr lang="en-US" sz="2400" dirty="0">
              <a:effectLst/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54A4F0-4E33-46AE-B470-C31FCCE4C406}"/>
              </a:ext>
            </a:extLst>
          </p:cNvPr>
          <p:cNvSpPr txBox="1">
            <a:spLocks/>
          </p:cNvSpPr>
          <p:nvPr/>
        </p:nvSpPr>
        <p:spPr>
          <a:xfrm>
            <a:off x="623554" y="463727"/>
            <a:ext cx="10515600" cy="918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Gotham Book" pitchFamily="50" charset="0"/>
              </a:rPr>
              <a:t>V. Plan Implementation</a:t>
            </a:r>
          </a:p>
        </p:txBody>
      </p:sp>
      <p:pic>
        <p:nvPicPr>
          <p:cNvPr id="3" name="Picture 2" descr="A picture containing road, outdoor, sky, way&#10;&#10;Description automatically generated">
            <a:extLst>
              <a:ext uri="{FF2B5EF4-FFF2-40B4-BE49-F238E27FC236}">
                <a16:creationId xmlns:a16="http://schemas.microsoft.com/office/drawing/2014/main" id="{5FFA2348-FD01-4A45-BF79-6BC7DD04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05" y="1500597"/>
            <a:ext cx="5357768" cy="4018326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9DA2D4-D22F-27AD-8541-24A962D52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51" y="5940042"/>
            <a:ext cx="2516697" cy="7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E058-BA94-4260-97D4-A0F557CD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98" y="2300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cs typeface="Gotham Book" pitchFamily="50" charset="0"/>
              </a:rPr>
              <a:t>Recommended Action</a:t>
            </a:r>
          </a:p>
        </p:txBody>
      </p:sp>
      <p:pic>
        <p:nvPicPr>
          <p:cNvPr id="17" name="Picture 16" descr="A person riding a motorcycle down the road&#10;&#10;Description automatically generated">
            <a:extLst>
              <a:ext uri="{FF2B5EF4-FFF2-40B4-BE49-F238E27FC236}">
                <a16:creationId xmlns:a16="http://schemas.microsoft.com/office/drawing/2014/main" id="{8E8FDA29-251D-459C-AAAD-D6469A79E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>
          <a:xfrm>
            <a:off x="8614611" y="1"/>
            <a:ext cx="3577389" cy="25569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A2E548-570F-5D08-04B7-939CDD06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51" y="5940042"/>
            <a:ext cx="2516697" cy="776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62BE5-529F-4AEE-F7BB-E5E55685D446}"/>
              </a:ext>
            </a:extLst>
          </p:cNvPr>
          <p:cNvSpPr txBox="1"/>
          <p:nvPr/>
        </p:nvSpPr>
        <p:spPr>
          <a:xfrm>
            <a:off x="577516" y="2261937"/>
            <a:ext cx="10407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RECEIVE</a:t>
            </a:r>
            <a:r>
              <a:rPr lang="en-US" sz="2800" dirty="0"/>
              <a:t> presentation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ADOPT</a:t>
            </a:r>
            <a:r>
              <a:rPr lang="en-US" sz="2800" dirty="0"/>
              <a:t> Resolution 2022-14: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Adopts the Salinas Safe Routes to School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Environmental review for Plan is satisfied through the 2045 Metropolitan Transportation Plan/Sustainable Communities Strategy program-level EIR</a:t>
            </a:r>
          </a:p>
        </p:txBody>
      </p:sp>
    </p:spTree>
    <p:extLst>
      <p:ext uri="{BB962C8B-B14F-4D97-AF65-F5344CB8AC3E}">
        <p14:creationId xmlns:p14="http://schemas.microsoft.com/office/powerpoint/2010/main" val="4377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D5D270-5D56-4C12-9C29-C37EFB58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2" y="-20421"/>
            <a:ext cx="10342484" cy="68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4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E058-BA94-4260-97D4-A0F557CD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98" y="2300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cs typeface="Gotham Book" pitchFamily="50" charset="0"/>
              </a:rPr>
              <a:t>Recommended Action</a:t>
            </a:r>
          </a:p>
        </p:txBody>
      </p:sp>
      <p:pic>
        <p:nvPicPr>
          <p:cNvPr id="17" name="Picture 16" descr="A person riding a motorcycle down the road&#10;&#10;Description automatically generated">
            <a:extLst>
              <a:ext uri="{FF2B5EF4-FFF2-40B4-BE49-F238E27FC236}">
                <a16:creationId xmlns:a16="http://schemas.microsoft.com/office/drawing/2014/main" id="{8E8FDA29-251D-459C-AAAD-D6469A79E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>
          <a:xfrm>
            <a:off x="8614611" y="1"/>
            <a:ext cx="3577389" cy="25569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A2E548-570F-5D08-04B7-939CDD06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51" y="5940042"/>
            <a:ext cx="2516697" cy="776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62BE5-529F-4AEE-F7BB-E5E55685D446}"/>
              </a:ext>
            </a:extLst>
          </p:cNvPr>
          <p:cNvSpPr txBox="1"/>
          <p:nvPr/>
        </p:nvSpPr>
        <p:spPr>
          <a:xfrm>
            <a:off x="577516" y="2261937"/>
            <a:ext cx="10407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RECEIVE</a:t>
            </a:r>
            <a:r>
              <a:rPr lang="en-US" sz="2800" dirty="0"/>
              <a:t> presentation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ADOPT</a:t>
            </a:r>
            <a:r>
              <a:rPr lang="en-US" sz="2800" dirty="0"/>
              <a:t> Resolution 2022-14: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Adopts the Salinas Safe Routes to School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Environmental review for Plan is satisfied through the 2045 Metropolitan Transportation Plan/Sustainable Communities Strategy program-level EIR</a:t>
            </a:r>
          </a:p>
        </p:txBody>
      </p:sp>
    </p:spTree>
    <p:extLst>
      <p:ext uri="{BB962C8B-B14F-4D97-AF65-F5344CB8AC3E}">
        <p14:creationId xmlns:p14="http://schemas.microsoft.com/office/powerpoint/2010/main" val="69588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E058-BA94-4260-97D4-A0F557CD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98" y="2300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cs typeface="Gotham Book" pitchFamily="50" charset="0"/>
              </a:rPr>
              <a:t>What We’ll Cover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D5A646-19C1-47DC-ABC5-0F8663836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48179"/>
              </p:ext>
            </p:extLst>
          </p:nvPr>
        </p:nvGraphicFramePr>
        <p:xfrm>
          <a:off x="687998" y="1579393"/>
          <a:ext cx="4966757" cy="371534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966757">
                  <a:extLst>
                    <a:ext uri="{9D8B030D-6E8A-4147-A177-3AD203B41FA5}">
                      <a16:colId xmlns:a16="http://schemas.microsoft.com/office/drawing/2014/main" val="3488457242"/>
                    </a:ext>
                  </a:extLst>
                </a:gridCol>
              </a:tblGrid>
              <a:tr h="349630">
                <a:tc>
                  <a:txBody>
                    <a:bodyPr/>
                    <a:lstStyle/>
                    <a:p>
                      <a:endParaRPr lang="en-US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261273"/>
                  </a:ext>
                </a:extLst>
              </a:tr>
              <a:tr h="52095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  "/>
                          <a:cs typeface="Gotham Book" pitchFamily="50" charset="0"/>
                        </a:rPr>
                        <a:t>I. Plan overview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15597"/>
                  </a:ext>
                </a:extLst>
              </a:tr>
              <a:tr h="513889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  "/>
                          <a:ea typeface="+mn-ea"/>
                          <a:cs typeface="Gotham Book" pitchFamily="50" charset="0"/>
                        </a:rPr>
                        <a:t>II. Vision and goals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7600"/>
                  </a:ext>
                </a:extLst>
              </a:tr>
              <a:tr h="513889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  "/>
                          <a:ea typeface="+mn-ea"/>
                          <a:cs typeface="Gotham Book" pitchFamily="50" charset="0"/>
                        </a:rPr>
                        <a:t>III. Public outreach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781829"/>
                  </a:ext>
                </a:extLst>
              </a:tr>
              <a:tr h="504307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  "/>
                          <a:ea typeface="+mn-ea"/>
                          <a:cs typeface="Gotham Book" pitchFamily="50" charset="0"/>
                        </a:rPr>
                        <a:t>IV. Recommendations overview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825814"/>
                  </a:ext>
                </a:extLst>
              </a:tr>
              <a:tr h="56366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  "/>
                          <a:ea typeface="+mn-ea"/>
                          <a:cs typeface="Gotham Book" pitchFamily="50" charset="0"/>
                        </a:rPr>
                        <a:t>V. Project evaluation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113807"/>
                  </a:ext>
                </a:extLst>
              </a:tr>
              <a:tr h="73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  "/>
                          <a:ea typeface="+mn-ea"/>
                          <a:cs typeface="Gotham Book" pitchFamily="50" charset="0"/>
                        </a:rPr>
                        <a:t>VI. Plan implementation &amp; next steps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824304"/>
                  </a:ext>
                </a:extLst>
              </a:tr>
            </a:tbl>
          </a:graphicData>
        </a:graphic>
      </p:graphicFrame>
      <p:pic>
        <p:nvPicPr>
          <p:cNvPr id="17" name="Picture 16" descr="A person riding a motorcycle down the road&#10;&#10;Description automatically generated">
            <a:extLst>
              <a:ext uri="{FF2B5EF4-FFF2-40B4-BE49-F238E27FC236}">
                <a16:creationId xmlns:a16="http://schemas.microsoft.com/office/drawing/2014/main" id="{8E8FDA29-251D-459C-AAAD-D6469A79E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1"/>
          <a:stretch/>
        </p:blipFill>
        <p:spPr>
          <a:xfrm>
            <a:off x="5613649" y="1579392"/>
            <a:ext cx="5175555" cy="36992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A2E548-570F-5D08-04B7-939CDD06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51" y="5940042"/>
            <a:ext cx="2516697" cy="7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22D8-9634-4490-A1C7-BBA849BE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Plan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14C71-4D93-4303-8881-50F71BE7E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89" y="1690688"/>
            <a:ext cx="6501666" cy="41091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45 schools in Salinas</a:t>
            </a:r>
            <a:endParaRPr lang="en-US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dirty="0"/>
              <a:t>2020 – 2022</a:t>
            </a:r>
            <a:endParaRPr lang="en-US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dirty="0"/>
              <a:t>Funded by Caltrans Planning Grant </a:t>
            </a:r>
            <a:br>
              <a:rPr lang="en-US" dirty="0"/>
            </a:br>
            <a:r>
              <a:rPr lang="en-US" dirty="0"/>
              <a:t>&amp; Measure X</a:t>
            </a:r>
          </a:p>
          <a:p>
            <a:pPr>
              <a:lnSpc>
                <a:spcPct val="100000"/>
              </a:lnSpc>
            </a:pPr>
            <a:r>
              <a:rPr lang="en-US" dirty="0"/>
              <a:t>Partnership between City, TAMC, MCHD, Ecology Action, and 4 school districts 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CF4963-EBCF-4A34-8E54-B9B2CAAEC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83" y="5927013"/>
            <a:ext cx="2516697" cy="776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C8C6A-42B3-21B6-E97E-81F20EDB6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767" y="-62144"/>
            <a:ext cx="5399233" cy="69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6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340A3B-115D-9C25-7903-51A0800B1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60" y="5966674"/>
            <a:ext cx="2516697" cy="776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BBF8F-D0DA-317E-2A81-6DB8DB40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148" y="-1"/>
            <a:ext cx="5340061" cy="69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A682-881B-4927-8705-3E93CA15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05" y="141139"/>
            <a:ext cx="10515600" cy="1274887"/>
          </a:xfrm>
        </p:spPr>
        <p:txBody>
          <a:bodyPr>
            <a:normAutofit/>
          </a:bodyPr>
          <a:lstStyle/>
          <a:p>
            <a:r>
              <a:rPr lang="en-US" dirty="0" err="1"/>
              <a:t>III.Outreach</a:t>
            </a:r>
            <a:r>
              <a:rPr lang="en-US" dirty="0"/>
              <a:t> Summary</a:t>
            </a: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222FC3-C8B4-71E7-8357-FBEA3CE91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70" y="5940042"/>
            <a:ext cx="2516697" cy="776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809FF-AED9-90A7-B388-3876AB56A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74" y="0"/>
            <a:ext cx="5288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B98D8F5C-A9B2-4D81-5E6C-65BC64030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9438"/>
            <a:ext cx="5946775" cy="4441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461659-054B-C3E5-C541-E55C92002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" r="1285" b="50957"/>
          <a:stretch/>
        </p:blipFill>
        <p:spPr>
          <a:xfrm>
            <a:off x="6856413" y="1849438"/>
            <a:ext cx="5121804" cy="3459162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340A3B-115D-9C25-7903-51A0800B1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52" y="6070599"/>
            <a:ext cx="2028473" cy="6025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2EA2DC-3751-18DB-5577-7EFDA69C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4798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Temporary 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Installation: East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Alisal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Street </a:t>
            </a:r>
          </a:p>
        </p:txBody>
      </p:sp>
    </p:spTree>
    <p:extLst>
      <p:ext uri="{BB962C8B-B14F-4D97-AF65-F5344CB8AC3E}">
        <p14:creationId xmlns:p14="http://schemas.microsoft.com/office/powerpoint/2010/main" val="329359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340A3B-115D-9C25-7903-51A0800B1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77" y="6286499"/>
            <a:ext cx="1658271" cy="511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2EA2DC-3751-18DB-5577-7EFDA69C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04" y="141139"/>
            <a:ext cx="10419796" cy="1350777"/>
          </a:xfrm>
        </p:spPr>
        <p:txBody>
          <a:bodyPr>
            <a:normAutofit/>
          </a:bodyPr>
          <a:lstStyle/>
          <a:p>
            <a:r>
              <a:rPr lang="en-US" dirty="0"/>
              <a:t>Temporary </a:t>
            </a:r>
            <a:br>
              <a:rPr lang="en-US" dirty="0"/>
            </a:br>
            <a:r>
              <a:rPr lang="en-US" dirty="0"/>
              <a:t>Installation: McKinnon Street </a:t>
            </a:r>
          </a:p>
        </p:txBody>
      </p:sp>
      <p:pic>
        <p:nvPicPr>
          <p:cNvPr id="3" name="Picture 2" descr="A group of people walking on the sidewalk&#10;&#10;Description automatically generated with low confidence">
            <a:extLst>
              <a:ext uri="{FF2B5EF4-FFF2-40B4-BE49-F238E27FC236}">
                <a16:creationId xmlns:a16="http://schemas.microsoft.com/office/drawing/2014/main" id="{150A681C-544E-6EF0-61EA-41CF92AD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2" y="1748179"/>
            <a:ext cx="7048500" cy="469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D32C25-86EA-E5BB-796E-5495A82DD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" r="-678" b="48884"/>
          <a:stretch/>
        </p:blipFill>
        <p:spPr>
          <a:xfrm>
            <a:off x="7326852" y="1748179"/>
            <a:ext cx="4776916" cy="34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6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F2E-BB14-4473-855D-1EF8BBE4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1453"/>
          </a:xfrm>
        </p:spPr>
        <p:txBody>
          <a:bodyPr/>
          <a:lstStyle/>
          <a:p>
            <a:pPr algn="ctr"/>
            <a:r>
              <a:rPr lang="en-US" dirty="0"/>
              <a:t>Common Infrastructure Recommendations</a:t>
            </a:r>
          </a:p>
        </p:txBody>
      </p:sp>
      <p:pic>
        <p:nvPicPr>
          <p:cNvPr id="5" name="Picture 2" descr="Image result for curb extensions intersection">
            <a:extLst>
              <a:ext uri="{FF2B5EF4-FFF2-40B4-BE49-F238E27FC236}">
                <a16:creationId xmlns:a16="http://schemas.microsoft.com/office/drawing/2014/main" id="{E4AB9BEC-7C14-43CF-B8A8-4703A61A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9" y="1142588"/>
            <a:ext cx="3527704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BD052D-BE26-4EB8-9325-2C5B9B7D274C}"/>
              </a:ext>
            </a:extLst>
          </p:cNvPr>
          <p:cNvSpPr/>
          <p:nvPr/>
        </p:nvSpPr>
        <p:spPr>
          <a:xfrm>
            <a:off x="1404012" y="3426222"/>
            <a:ext cx="168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Curb Extensions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3BB75-4D46-47D1-8569-03ECA7740005}"/>
              </a:ext>
            </a:extLst>
          </p:cNvPr>
          <p:cNvSpPr/>
          <p:nvPr/>
        </p:nvSpPr>
        <p:spPr>
          <a:xfrm>
            <a:off x="5199940" y="3426222"/>
            <a:ext cx="1783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Raised Crosswalk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BD024-B2B1-41C2-8CAA-B5DF5C368B67}"/>
              </a:ext>
            </a:extLst>
          </p:cNvPr>
          <p:cNvSpPr/>
          <p:nvPr/>
        </p:nvSpPr>
        <p:spPr>
          <a:xfrm>
            <a:off x="8022997" y="3491429"/>
            <a:ext cx="4120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Rectangular Rapid Flashing Beacon (RRFB)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8615F4-2FBC-405E-8463-FFE2686AE6D0}"/>
              </a:ext>
            </a:extLst>
          </p:cNvPr>
          <p:cNvSpPr/>
          <p:nvPr/>
        </p:nvSpPr>
        <p:spPr>
          <a:xfrm>
            <a:off x="5097548" y="6195539"/>
            <a:ext cx="2343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 Routes to Schools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Corridors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F4DDC0-AFE6-480A-BDE6-6DB4A469AFDE}"/>
              </a:ext>
            </a:extLst>
          </p:cNvPr>
          <p:cNvSpPr/>
          <p:nvPr/>
        </p:nvSpPr>
        <p:spPr>
          <a:xfrm>
            <a:off x="8461707" y="6168143"/>
            <a:ext cx="3243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Separated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Bikeways/Cycle Tracks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E8DDC7-0EC8-4701-BC3F-F11C76D4EDDD}"/>
              </a:ext>
            </a:extLst>
          </p:cNvPr>
          <p:cNvSpPr/>
          <p:nvPr/>
        </p:nvSpPr>
        <p:spPr>
          <a:xfrm>
            <a:off x="1315432" y="6149372"/>
            <a:ext cx="157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 Boulevard</a:t>
            </a:r>
          </a:p>
        </p:txBody>
      </p:sp>
      <p:pic>
        <p:nvPicPr>
          <p:cNvPr id="17" name="Picture 16" descr="Image result for safe routes to schools corridor">
            <a:extLst>
              <a:ext uri="{FF2B5EF4-FFF2-40B4-BE49-F238E27FC236}">
                <a16:creationId xmlns:a16="http://schemas.microsoft.com/office/drawing/2014/main" id="{2E63149A-8306-438F-8991-20877329CB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35" y="3948496"/>
            <a:ext cx="2651760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result for protected bikeway">
            <a:extLst>
              <a:ext uri="{FF2B5EF4-FFF2-40B4-BE49-F238E27FC236}">
                <a16:creationId xmlns:a16="http://schemas.microsoft.com/office/drawing/2014/main" id="{D55C00E7-126F-44EF-BD20-92A8D489D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7"/>
          <a:stretch/>
        </p:blipFill>
        <p:spPr bwMode="auto">
          <a:xfrm>
            <a:off x="8348758" y="4029828"/>
            <a:ext cx="3470022" cy="20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53B9D9-3050-4D9D-91F6-02D144370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725" y="1144774"/>
            <a:ext cx="3201416" cy="2208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D00D16-EAEC-4464-9A7A-C4E1D9F12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1254" y="1212918"/>
            <a:ext cx="3100810" cy="206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ign on the sidewalk&#10;&#10;Description automatically generated with low confidence">
            <a:extLst>
              <a:ext uri="{FF2B5EF4-FFF2-40B4-BE49-F238E27FC236}">
                <a16:creationId xmlns:a16="http://schemas.microsoft.com/office/drawing/2014/main" id="{CB342FAD-5FCF-4346-9CA1-B86C68177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3" y="3948496"/>
            <a:ext cx="3064136" cy="21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28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7" ma:contentTypeDescription="Create a new document." ma:contentTypeScope="" ma:versionID="8076eaba1d71ec71e4ee2fed84b9017b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e8f68ea18a4c701a9e76dd67f5fbc0f5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16791A-E736-4EC7-AA01-E9B61E2D1FF4}"/>
</file>

<file path=customXml/itemProps2.xml><?xml version="1.0" encoding="utf-8"?>
<ds:datastoreItem xmlns:ds="http://schemas.openxmlformats.org/officeDocument/2006/customXml" ds:itemID="{4BF0926A-A663-40FC-A65D-EBC540690C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</TotalTime>
  <Words>700</Words>
  <Application>Microsoft Office PowerPoint</Application>
  <PresentationFormat>Widescreen</PresentationFormat>
  <Paragraphs>82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 </vt:lpstr>
      <vt:lpstr>Calibri Light</vt:lpstr>
      <vt:lpstr>Gotham Book</vt:lpstr>
      <vt:lpstr>Office Theme</vt:lpstr>
      <vt:lpstr>1_Office Theme</vt:lpstr>
      <vt:lpstr>    Salinas Safe Routes to Schools Plan TAMC Board December 7th, 2022</vt:lpstr>
      <vt:lpstr>Recommended Action</vt:lpstr>
      <vt:lpstr>What We’ll Cover</vt:lpstr>
      <vt:lpstr>I. Plan Overview </vt:lpstr>
      <vt:lpstr>PowerPoint Presentation</vt:lpstr>
      <vt:lpstr>III.Outreach Summary</vt:lpstr>
      <vt:lpstr>Temporary  Installation: East Alisal Street </vt:lpstr>
      <vt:lpstr>Temporary  Installation: McKinnon Street </vt:lpstr>
      <vt:lpstr>Common Infrastructure Recommendations</vt:lpstr>
      <vt:lpstr>PowerPoint Presentation</vt:lpstr>
      <vt:lpstr>IV. Project Evaluation Criteria</vt:lpstr>
      <vt:lpstr>PowerPoint Presentation</vt:lpstr>
      <vt:lpstr>Recommended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Rutas Seguras a las Escuelas Safe Routes to School Plan Recomendaciones / Recommendations Salinas, Ca</dc:title>
  <dc:creator>Gino Garcia</dc:creator>
  <cp:lastModifiedBy>acgc816@gmail.com</cp:lastModifiedBy>
  <cp:revision>38</cp:revision>
  <cp:lastPrinted>2021-03-08T23:45:35Z</cp:lastPrinted>
  <dcterms:created xsi:type="dcterms:W3CDTF">2021-02-09T00:10:42Z</dcterms:created>
  <dcterms:modified xsi:type="dcterms:W3CDTF">2022-12-07T17:47:18Z</dcterms:modified>
</cp:coreProperties>
</file>