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sldIdLst>
    <p:sldId id="256" r:id="rId2"/>
    <p:sldId id="434" r:id="rId3"/>
    <p:sldId id="448" r:id="rId4"/>
    <p:sldId id="456" r:id="rId5"/>
    <p:sldId id="457" r:id="rId6"/>
    <p:sldId id="458" r:id="rId7"/>
    <p:sldId id="459" r:id="rId8"/>
    <p:sldId id="465" r:id="rId9"/>
    <p:sldId id="463" r:id="rId10"/>
    <p:sldId id="464" r:id="rId11"/>
    <p:sldId id="451" r:id="rId12"/>
    <p:sldId id="454" r:id="rId13"/>
    <p:sldId id="453" r:id="rId14"/>
    <p:sldId id="440" r:id="rId15"/>
    <p:sldId id="455" r:id="rId16"/>
    <p:sldId id="450" r:id="rId17"/>
    <p:sldId id="432" r:id="rId18"/>
    <p:sldId id="460" r:id="rId19"/>
    <p:sldId id="461" r:id="rId20"/>
    <p:sldId id="4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EBA74-3DB3-9248-8227-EF7468737ACF}" name="Tony Harris" initials="TH" userId="S::tony@pointc.onmicrosoft.com::07f5c0f2-1d43-41af-ade5-83d908c3b8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1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DB1A5-9A20-4E5B-8F22-CF3F1E31B08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39A74-39E7-437D-BBE7-76CA494528FA}">
      <dgm:prSet/>
      <dgm:spPr/>
      <dgm:t>
        <a:bodyPr/>
        <a:lstStyle/>
        <a:p>
          <a:r>
            <a:rPr lang="en-US"/>
            <a:t>Roundabouts</a:t>
          </a:r>
        </a:p>
      </dgm:t>
    </dgm:pt>
    <dgm:pt modelId="{C2AD7D48-E5FD-44FA-91AE-08F58F731D77}" type="parTrans" cxnId="{F1AE2F79-7C53-4FE0-8D1F-DB8DA2D0ECAA}">
      <dgm:prSet/>
      <dgm:spPr/>
      <dgm:t>
        <a:bodyPr/>
        <a:lstStyle/>
        <a:p>
          <a:endParaRPr lang="en-US"/>
        </a:p>
      </dgm:t>
    </dgm:pt>
    <dgm:pt modelId="{4B3CBF93-0E6C-4260-9E0B-CED5A85E62C5}" type="sibTrans" cxnId="{F1AE2F79-7C53-4FE0-8D1F-DB8DA2D0ECAA}">
      <dgm:prSet/>
      <dgm:spPr/>
      <dgm:t>
        <a:bodyPr/>
        <a:lstStyle/>
        <a:p>
          <a:endParaRPr lang="en-US"/>
        </a:p>
      </dgm:t>
    </dgm:pt>
    <dgm:pt modelId="{5F4FA2E4-6D7B-4BB0-B12D-8B3460AECE41}">
      <dgm:prSet/>
      <dgm:spPr/>
      <dgm:t>
        <a:bodyPr/>
        <a:lstStyle/>
        <a:p>
          <a:r>
            <a:rPr lang="en-US"/>
            <a:t>Convert up to 9 Intersections to Roundabouts</a:t>
          </a:r>
        </a:p>
      </dgm:t>
    </dgm:pt>
    <dgm:pt modelId="{FC3391FB-5DD2-4095-BA6E-A375571A7955}" type="parTrans" cxnId="{CA24A7CD-AE16-4C91-A45B-F98A61CF7120}">
      <dgm:prSet/>
      <dgm:spPr/>
      <dgm:t>
        <a:bodyPr/>
        <a:lstStyle/>
        <a:p>
          <a:endParaRPr lang="en-US"/>
        </a:p>
      </dgm:t>
    </dgm:pt>
    <dgm:pt modelId="{62B6A94D-5319-4CAB-A11F-711D174E329B}" type="sibTrans" cxnId="{CA24A7CD-AE16-4C91-A45B-F98A61CF7120}">
      <dgm:prSet/>
      <dgm:spPr/>
      <dgm:t>
        <a:bodyPr/>
        <a:lstStyle/>
        <a:p>
          <a:endParaRPr lang="en-US"/>
        </a:p>
      </dgm:t>
    </dgm:pt>
    <dgm:pt modelId="{96210B51-EC2C-408F-8C0D-26A3CA662DC6}">
      <dgm:prSet/>
      <dgm:spPr/>
      <dgm:t>
        <a:bodyPr/>
        <a:lstStyle/>
        <a:p>
          <a:r>
            <a:rPr lang="en-US"/>
            <a:t>5 Wildlife Crossings Improvements </a:t>
          </a:r>
        </a:p>
      </dgm:t>
    </dgm:pt>
    <dgm:pt modelId="{E8551A80-B03A-4A83-993F-613B5D0D648D}" type="parTrans" cxnId="{BC5C7B8D-0387-484A-8EF2-080067BC79FF}">
      <dgm:prSet/>
      <dgm:spPr/>
      <dgm:t>
        <a:bodyPr/>
        <a:lstStyle/>
        <a:p>
          <a:endParaRPr lang="en-US"/>
        </a:p>
      </dgm:t>
    </dgm:pt>
    <dgm:pt modelId="{B4AF2915-8D96-4F9C-99E7-7A77627CFCAE}" type="sibTrans" cxnId="{BC5C7B8D-0387-484A-8EF2-080067BC79FF}">
      <dgm:prSet/>
      <dgm:spPr/>
      <dgm:t>
        <a:bodyPr/>
        <a:lstStyle/>
        <a:p>
          <a:endParaRPr lang="en-US"/>
        </a:p>
      </dgm:t>
    </dgm:pt>
    <dgm:pt modelId="{79AF0977-8254-4D1E-ACF4-A7CCEDB6B309}">
      <dgm:prSet/>
      <dgm:spPr/>
      <dgm:t>
        <a:bodyPr/>
        <a:lstStyle/>
        <a:p>
          <a:r>
            <a:rPr lang="en-US"/>
            <a:t>Traffic Signals</a:t>
          </a:r>
        </a:p>
      </dgm:t>
    </dgm:pt>
    <dgm:pt modelId="{C7E2E61A-4A73-48A0-BCE2-32916AB5FCA1}" type="parTrans" cxnId="{C83CDDB1-381B-4027-8A4C-9C5A8687DA63}">
      <dgm:prSet/>
      <dgm:spPr/>
      <dgm:t>
        <a:bodyPr/>
        <a:lstStyle/>
        <a:p>
          <a:endParaRPr lang="en-US"/>
        </a:p>
      </dgm:t>
    </dgm:pt>
    <dgm:pt modelId="{9486D2C2-EDEA-4D8E-85AC-E843FA5B86F6}" type="sibTrans" cxnId="{C83CDDB1-381B-4027-8A4C-9C5A8687DA63}">
      <dgm:prSet/>
      <dgm:spPr/>
      <dgm:t>
        <a:bodyPr/>
        <a:lstStyle/>
        <a:p>
          <a:endParaRPr lang="en-US"/>
        </a:p>
      </dgm:t>
    </dgm:pt>
    <dgm:pt modelId="{E8F2F336-CEA0-45D3-9FB3-995C7B0D7F8D}">
      <dgm:prSet/>
      <dgm:spPr/>
      <dgm:t>
        <a:bodyPr/>
        <a:lstStyle/>
        <a:p>
          <a:r>
            <a:rPr lang="en-US" dirty="0"/>
            <a:t>Traffic Signals  with Through &amp; Turning lanes at 9 Intersections</a:t>
          </a:r>
        </a:p>
      </dgm:t>
    </dgm:pt>
    <dgm:pt modelId="{E5E03FAC-784F-4035-A6A8-E52027E9312F}" type="parTrans" cxnId="{0C0436FD-72AF-49DA-AF4F-121B4E3F1A44}">
      <dgm:prSet/>
      <dgm:spPr/>
      <dgm:t>
        <a:bodyPr/>
        <a:lstStyle/>
        <a:p>
          <a:endParaRPr lang="en-US"/>
        </a:p>
      </dgm:t>
    </dgm:pt>
    <dgm:pt modelId="{5B3991DB-7984-4797-AEAA-09563C323DDF}" type="sibTrans" cxnId="{0C0436FD-72AF-49DA-AF4F-121B4E3F1A44}">
      <dgm:prSet/>
      <dgm:spPr/>
      <dgm:t>
        <a:bodyPr/>
        <a:lstStyle/>
        <a:p>
          <a:endParaRPr lang="en-US"/>
        </a:p>
      </dgm:t>
    </dgm:pt>
    <dgm:pt modelId="{972A3538-F0D1-47D1-B773-8B6CAD61FA59}">
      <dgm:prSet/>
      <dgm:spPr/>
      <dgm:t>
        <a:bodyPr/>
        <a:lstStyle/>
        <a:p>
          <a:r>
            <a:rPr lang="en-US"/>
            <a:t>5 Wildlife Crossings Improvements</a:t>
          </a:r>
        </a:p>
      </dgm:t>
    </dgm:pt>
    <dgm:pt modelId="{44A253FD-52A7-4788-8235-EECD0D59DE53}" type="parTrans" cxnId="{228032A1-685C-4FB7-8BCF-0648298B1318}">
      <dgm:prSet/>
      <dgm:spPr/>
      <dgm:t>
        <a:bodyPr/>
        <a:lstStyle/>
        <a:p>
          <a:endParaRPr lang="en-US"/>
        </a:p>
      </dgm:t>
    </dgm:pt>
    <dgm:pt modelId="{2DDF43D0-C096-4111-80A1-A347A106156B}" type="sibTrans" cxnId="{228032A1-685C-4FB7-8BCF-0648298B1318}">
      <dgm:prSet/>
      <dgm:spPr/>
      <dgm:t>
        <a:bodyPr/>
        <a:lstStyle/>
        <a:p>
          <a:endParaRPr lang="en-US"/>
        </a:p>
      </dgm:t>
    </dgm:pt>
    <dgm:pt modelId="{FAF444E6-D134-844E-B8A4-0104E3D7FC57}" type="pres">
      <dgm:prSet presAssocID="{7CDDB1A5-9A20-4E5B-8F22-CF3F1E31B082}" presName="Name0" presStyleCnt="0">
        <dgm:presLayoutVars>
          <dgm:dir/>
          <dgm:animLvl val="lvl"/>
          <dgm:resizeHandles val="exact"/>
        </dgm:presLayoutVars>
      </dgm:prSet>
      <dgm:spPr/>
    </dgm:pt>
    <dgm:pt modelId="{CADDFE01-5FE3-6D4C-BF8F-EB489F0CB4D8}" type="pres">
      <dgm:prSet presAssocID="{26539A74-39E7-437D-BBE7-76CA494528FA}" presName="composite" presStyleCnt="0"/>
      <dgm:spPr/>
    </dgm:pt>
    <dgm:pt modelId="{0E644DA7-F7C9-4147-A09E-367A9F031689}" type="pres">
      <dgm:prSet presAssocID="{26539A74-39E7-437D-BBE7-76CA494528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F108945-9064-1A41-99EC-E2B6DADF60A9}" type="pres">
      <dgm:prSet presAssocID="{26539A74-39E7-437D-BBE7-76CA494528FA}" presName="desTx" presStyleLbl="alignAccFollowNode1" presStyleIdx="0" presStyleCnt="2">
        <dgm:presLayoutVars>
          <dgm:bulletEnabled val="1"/>
        </dgm:presLayoutVars>
      </dgm:prSet>
      <dgm:spPr/>
    </dgm:pt>
    <dgm:pt modelId="{E76CA07D-3D56-9D45-B4FF-02AB27C61A46}" type="pres">
      <dgm:prSet presAssocID="{4B3CBF93-0E6C-4260-9E0B-CED5A85E62C5}" presName="space" presStyleCnt="0"/>
      <dgm:spPr/>
    </dgm:pt>
    <dgm:pt modelId="{34E1E5DC-2E56-DC48-AB97-D3D297E3379E}" type="pres">
      <dgm:prSet presAssocID="{79AF0977-8254-4D1E-ACF4-A7CCEDB6B309}" presName="composite" presStyleCnt="0"/>
      <dgm:spPr/>
    </dgm:pt>
    <dgm:pt modelId="{5214B73D-203E-7845-855A-9D8D48442ED4}" type="pres">
      <dgm:prSet presAssocID="{79AF0977-8254-4D1E-ACF4-A7CCEDB6B30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A9FFAE8-A018-EA4E-8801-BED0621FBDAA}" type="pres">
      <dgm:prSet presAssocID="{79AF0977-8254-4D1E-ACF4-A7CCEDB6B30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3D9E420-465E-0B46-BFB1-B6EECC467E75}" type="presOf" srcId="{E8F2F336-CEA0-45D3-9FB3-995C7B0D7F8D}" destId="{1A9FFAE8-A018-EA4E-8801-BED0621FBDAA}" srcOrd="0" destOrd="0" presId="urn:microsoft.com/office/officeart/2005/8/layout/hList1"/>
    <dgm:cxn modelId="{AA987664-2E1A-C84B-863C-F90CDC07141C}" type="presOf" srcId="{26539A74-39E7-437D-BBE7-76CA494528FA}" destId="{0E644DA7-F7C9-4147-A09E-367A9F031689}" srcOrd="0" destOrd="0" presId="urn:microsoft.com/office/officeart/2005/8/layout/hList1"/>
    <dgm:cxn modelId="{A6689067-3E79-8244-A661-9132A5E0EC2C}" type="presOf" srcId="{96210B51-EC2C-408F-8C0D-26A3CA662DC6}" destId="{0F108945-9064-1A41-99EC-E2B6DADF60A9}" srcOrd="0" destOrd="1" presId="urn:microsoft.com/office/officeart/2005/8/layout/hList1"/>
    <dgm:cxn modelId="{8CC7A16A-5424-8342-9063-3E27E99E5E6C}" type="presOf" srcId="{79AF0977-8254-4D1E-ACF4-A7CCEDB6B309}" destId="{5214B73D-203E-7845-855A-9D8D48442ED4}" srcOrd="0" destOrd="0" presId="urn:microsoft.com/office/officeart/2005/8/layout/hList1"/>
    <dgm:cxn modelId="{F1AE2F79-7C53-4FE0-8D1F-DB8DA2D0ECAA}" srcId="{7CDDB1A5-9A20-4E5B-8F22-CF3F1E31B082}" destId="{26539A74-39E7-437D-BBE7-76CA494528FA}" srcOrd="0" destOrd="0" parTransId="{C2AD7D48-E5FD-44FA-91AE-08F58F731D77}" sibTransId="{4B3CBF93-0E6C-4260-9E0B-CED5A85E62C5}"/>
    <dgm:cxn modelId="{F84F6083-5E12-364A-8D7E-75A6D0D5BE71}" type="presOf" srcId="{7CDDB1A5-9A20-4E5B-8F22-CF3F1E31B082}" destId="{FAF444E6-D134-844E-B8A4-0104E3D7FC57}" srcOrd="0" destOrd="0" presId="urn:microsoft.com/office/officeart/2005/8/layout/hList1"/>
    <dgm:cxn modelId="{BC5C7B8D-0387-484A-8EF2-080067BC79FF}" srcId="{26539A74-39E7-437D-BBE7-76CA494528FA}" destId="{96210B51-EC2C-408F-8C0D-26A3CA662DC6}" srcOrd="1" destOrd="0" parTransId="{E8551A80-B03A-4A83-993F-613B5D0D648D}" sibTransId="{B4AF2915-8D96-4F9C-99E7-7A77627CFCAE}"/>
    <dgm:cxn modelId="{228032A1-685C-4FB7-8BCF-0648298B1318}" srcId="{79AF0977-8254-4D1E-ACF4-A7CCEDB6B309}" destId="{972A3538-F0D1-47D1-B773-8B6CAD61FA59}" srcOrd="1" destOrd="0" parTransId="{44A253FD-52A7-4788-8235-EECD0D59DE53}" sibTransId="{2DDF43D0-C096-4111-80A1-A347A106156B}"/>
    <dgm:cxn modelId="{08CF58B0-7BFB-A34A-A919-F49F8BFAAF29}" type="presOf" srcId="{5F4FA2E4-6D7B-4BB0-B12D-8B3460AECE41}" destId="{0F108945-9064-1A41-99EC-E2B6DADF60A9}" srcOrd="0" destOrd="0" presId="urn:microsoft.com/office/officeart/2005/8/layout/hList1"/>
    <dgm:cxn modelId="{C83CDDB1-381B-4027-8A4C-9C5A8687DA63}" srcId="{7CDDB1A5-9A20-4E5B-8F22-CF3F1E31B082}" destId="{79AF0977-8254-4D1E-ACF4-A7CCEDB6B309}" srcOrd="1" destOrd="0" parTransId="{C7E2E61A-4A73-48A0-BCE2-32916AB5FCA1}" sibTransId="{9486D2C2-EDEA-4D8E-85AC-E843FA5B86F6}"/>
    <dgm:cxn modelId="{CA24A7CD-AE16-4C91-A45B-F98A61CF7120}" srcId="{26539A74-39E7-437D-BBE7-76CA494528FA}" destId="{5F4FA2E4-6D7B-4BB0-B12D-8B3460AECE41}" srcOrd="0" destOrd="0" parTransId="{FC3391FB-5DD2-4095-BA6E-A375571A7955}" sibTransId="{62B6A94D-5319-4CAB-A11F-711D174E329B}"/>
    <dgm:cxn modelId="{0F9BFCD7-015A-6E44-A290-D8CF049DE63F}" type="presOf" srcId="{972A3538-F0D1-47D1-B773-8B6CAD61FA59}" destId="{1A9FFAE8-A018-EA4E-8801-BED0621FBDAA}" srcOrd="0" destOrd="1" presId="urn:microsoft.com/office/officeart/2005/8/layout/hList1"/>
    <dgm:cxn modelId="{0C0436FD-72AF-49DA-AF4F-121B4E3F1A44}" srcId="{79AF0977-8254-4D1E-ACF4-A7CCEDB6B309}" destId="{E8F2F336-CEA0-45D3-9FB3-995C7B0D7F8D}" srcOrd="0" destOrd="0" parTransId="{E5E03FAC-784F-4035-A6A8-E52027E9312F}" sibTransId="{5B3991DB-7984-4797-AEAA-09563C323DDF}"/>
    <dgm:cxn modelId="{B63FA09B-8A39-0D4F-9F73-FFC4705A0675}" type="presParOf" srcId="{FAF444E6-D134-844E-B8A4-0104E3D7FC57}" destId="{CADDFE01-5FE3-6D4C-BF8F-EB489F0CB4D8}" srcOrd="0" destOrd="0" presId="urn:microsoft.com/office/officeart/2005/8/layout/hList1"/>
    <dgm:cxn modelId="{965942DC-A776-C547-A1B8-F41798737398}" type="presParOf" srcId="{CADDFE01-5FE3-6D4C-BF8F-EB489F0CB4D8}" destId="{0E644DA7-F7C9-4147-A09E-367A9F031689}" srcOrd="0" destOrd="0" presId="urn:microsoft.com/office/officeart/2005/8/layout/hList1"/>
    <dgm:cxn modelId="{4745C9B0-71B4-0442-B163-0CA31527E4AC}" type="presParOf" srcId="{CADDFE01-5FE3-6D4C-BF8F-EB489F0CB4D8}" destId="{0F108945-9064-1A41-99EC-E2B6DADF60A9}" srcOrd="1" destOrd="0" presId="urn:microsoft.com/office/officeart/2005/8/layout/hList1"/>
    <dgm:cxn modelId="{E9E16456-1B26-B441-9D08-CB7C77B3394C}" type="presParOf" srcId="{FAF444E6-D134-844E-B8A4-0104E3D7FC57}" destId="{E76CA07D-3D56-9D45-B4FF-02AB27C61A46}" srcOrd="1" destOrd="0" presId="urn:microsoft.com/office/officeart/2005/8/layout/hList1"/>
    <dgm:cxn modelId="{7AF39618-E5B0-1F44-81AC-F19930406AE8}" type="presParOf" srcId="{FAF444E6-D134-844E-B8A4-0104E3D7FC57}" destId="{34E1E5DC-2E56-DC48-AB97-D3D297E3379E}" srcOrd="2" destOrd="0" presId="urn:microsoft.com/office/officeart/2005/8/layout/hList1"/>
    <dgm:cxn modelId="{DEAB7581-97B0-354A-BCEC-B61115A3E5D2}" type="presParOf" srcId="{34E1E5DC-2E56-DC48-AB97-D3D297E3379E}" destId="{5214B73D-203E-7845-855A-9D8D48442ED4}" srcOrd="0" destOrd="0" presId="urn:microsoft.com/office/officeart/2005/8/layout/hList1"/>
    <dgm:cxn modelId="{0A83DEF2-F408-5942-8BDE-3ED305D3D3FE}" type="presParOf" srcId="{34E1E5DC-2E56-DC48-AB97-D3D297E3379E}" destId="{1A9FFAE8-A018-EA4E-8801-BED0621FBD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45640-F053-4B8B-BD6F-222E1A8DC2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6D05-4ED4-4B23-B048-087417CF5794}">
      <dgm:prSet custT="1"/>
      <dgm:spPr/>
      <dgm:t>
        <a:bodyPr/>
        <a:lstStyle/>
        <a:p>
          <a:r>
            <a:rPr lang="en-US" sz="4000" b="1" dirty="0">
              <a:latin typeface="Arial Nova" panose="020B0504020202020204" pitchFamily="34" charset="0"/>
            </a:rPr>
            <a:t>STATUS: </a:t>
          </a:r>
          <a:r>
            <a:rPr lang="en-US" sz="4000" dirty="0">
              <a:latin typeface="Arial Nova" panose="020B0504020202020204" pitchFamily="34" charset="0"/>
            </a:rPr>
            <a:t>Preliminary Design and Environmental Phase</a:t>
          </a:r>
        </a:p>
      </dgm:t>
    </dgm:pt>
    <dgm:pt modelId="{FAFE8D3F-A7B9-4FF6-BAE7-2B0133EA6E85}" type="parTrans" cxnId="{49E22EA1-1631-4732-9FD9-711823FE8775}">
      <dgm:prSet/>
      <dgm:spPr/>
      <dgm:t>
        <a:bodyPr/>
        <a:lstStyle/>
        <a:p>
          <a:endParaRPr lang="en-US"/>
        </a:p>
      </dgm:t>
    </dgm:pt>
    <dgm:pt modelId="{CF4AC95D-3A16-4545-B5BD-52B7EBBFF645}" type="sibTrans" cxnId="{49E22EA1-1631-4732-9FD9-711823FE8775}">
      <dgm:prSet/>
      <dgm:spPr/>
      <dgm:t>
        <a:bodyPr/>
        <a:lstStyle/>
        <a:p>
          <a:endParaRPr lang="en-US"/>
        </a:p>
      </dgm:t>
    </dgm:pt>
    <dgm:pt modelId="{9070445A-7C7D-48C0-8EB0-291C24702F75}">
      <dgm:prSet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Surveys</a:t>
          </a:r>
        </a:p>
      </dgm:t>
    </dgm:pt>
    <dgm:pt modelId="{D5DAB047-2ADB-4B4B-B663-2554CF990992}" type="parTrans" cxnId="{13AEDF1D-CD51-4A21-9E25-084BD7BEB1A7}">
      <dgm:prSet/>
      <dgm:spPr/>
      <dgm:t>
        <a:bodyPr/>
        <a:lstStyle/>
        <a:p>
          <a:endParaRPr lang="en-US"/>
        </a:p>
      </dgm:t>
    </dgm:pt>
    <dgm:pt modelId="{EE3F5569-4121-48AD-8D5F-7A36F9459D47}" type="sibTrans" cxnId="{13AEDF1D-CD51-4A21-9E25-084BD7BEB1A7}">
      <dgm:prSet/>
      <dgm:spPr/>
      <dgm:t>
        <a:bodyPr/>
        <a:lstStyle/>
        <a:p>
          <a:endParaRPr lang="en-US"/>
        </a:p>
      </dgm:t>
    </dgm:pt>
    <dgm:pt modelId="{D2A2BE59-D2D9-48FA-9E6D-246C9007C3FB}">
      <dgm:prSet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Traffic Analysis</a:t>
          </a:r>
        </a:p>
      </dgm:t>
    </dgm:pt>
    <dgm:pt modelId="{4F819D85-8DA7-4E32-B7D1-79AE5CAD5C9D}" type="parTrans" cxnId="{59FFF60A-32F0-4F1F-A0BD-8EDDE5D37F75}">
      <dgm:prSet/>
      <dgm:spPr/>
      <dgm:t>
        <a:bodyPr/>
        <a:lstStyle/>
        <a:p>
          <a:endParaRPr lang="en-US"/>
        </a:p>
      </dgm:t>
    </dgm:pt>
    <dgm:pt modelId="{2F629D6D-7D51-44F1-9FB4-FD50FFF4E35E}" type="sibTrans" cxnId="{59FFF60A-32F0-4F1F-A0BD-8EDDE5D37F75}">
      <dgm:prSet/>
      <dgm:spPr/>
      <dgm:t>
        <a:bodyPr/>
        <a:lstStyle/>
        <a:p>
          <a:endParaRPr lang="en-US"/>
        </a:p>
      </dgm:t>
    </dgm:pt>
    <dgm:pt modelId="{C2CD9774-5A5E-452D-BC62-949F0370500C}">
      <dgm:prSet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Developing Preliminary Concepts</a:t>
          </a:r>
        </a:p>
      </dgm:t>
    </dgm:pt>
    <dgm:pt modelId="{6E66DA56-B9F6-4AA6-82AB-89D1E20E6018}" type="parTrans" cxnId="{F8DA7FEA-EF76-468F-9204-FF1A384DCABE}">
      <dgm:prSet/>
      <dgm:spPr/>
      <dgm:t>
        <a:bodyPr/>
        <a:lstStyle/>
        <a:p>
          <a:endParaRPr lang="en-US"/>
        </a:p>
      </dgm:t>
    </dgm:pt>
    <dgm:pt modelId="{C1112770-160C-4E37-A49B-9757600F8A5B}" type="sibTrans" cxnId="{F8DA7FEA-EF76-468F-9204-FF1A384DCABE}">
      <dgm:prSet/>
      <dgm:spPr/>
      <dgm:t>
        <a:bodyPr/>
        <a:lstStyle/>
        <a:p>
          <a:endParaRPr lang="en-US"/>
        </a:p>
      </dgm:t>
    </dgm:pt>
    <dgm:pt modelId="{C5215317-8D93-4D6D-B3F1-A2DB53676546}">
      <dgm:prSet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Community Engagement Plan</a:t>
          </a:r>
        </a:p>
      </dgm:t>
    </dgm:pt>
    <dgm:pt modelId="{1DF5FB8C-9E0D-4C98-AD83-55FCC038806D}" type="parTrans" cxnId="{F3950CAD-B0AF-4F61-A7D8-B320DFEEEB98}">
      <dgm:prSet/>
      <dgm:spPr/>
      <dgm:t>
        <a:bodyPr/>
        <a:lstStyle/>
        <a:p>
          <a:endParaRPr lang="en-US"/>
        </a:p>
      </dgm:t>
    </dgm:pt>
    <dgm:pt modelId="{F51E0146-85E2-4E37-8D33-AE67992F2B80}" type="sibTrans" cxnId="{F3950CAD-B0AF-4F61-A7D8-B320DFEEEB98}">
      <dgm:prSet/>
      <dgm:spPr/>
      <dgm:t>
        <a:bodyPr/>
        <a:lstStyle/>
        <a:p>
          <a:endParaRPr lang="en-US"/>
        </a:p>
      </dgm:t>
    </dgm:pt>
    <dgm:pt modelId="{9C272C8B-0BCB-4F12-A435-277454B9668E}">
      <dgm:prSet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Preparing for Public Meeting</a:t>
          </a:r>
          <a:r>
            <a:rPr lang="en-US" sz="2400" dirty="0">
              <a:latin typeface="Arial Nova" panose="020B0504020202020204" pitchFamily="34" charset="0"/>
            </a:rPr>
            <a:t> (Fall 2023)</a:t>
          </a:r>
        </a:p>
      </dgm:t>
    </dgm:pt>
    <dgm:pt modelId="{12FCD57F-639C-42E4-8B81-725EA51386D7}" type="parTrans" cxnId="{FE2FE634-EBF9-4834-AD5A-73A545A2AAAD}">
      <dgm:prSet/>
      <dgm:spPr/>
      <dgm:t>
        <a:bodyPr/>
        <a:lstStyle/>
        <a:p>
          <a:endParaRPr lang="en-US"/>
        </a:p>
      </dgm:t>
    </dgm:pt>
    <dgm:pt modelId="{DD9880E2-BD98-4167-9F33-3F3CAE1940C9}" type="sibTrans" cxnId="{FE2FE634-EBF9-4834-AD5A-73A545A2AAAD}">
      <dgm:prSet/>
      <dgm:spPr/>
      <dgm:t>
        <a:bodyPr/>
        <a:lstStyle/>
        <a:p>
          <a:endParaRPr lang="en-US"/>
        </a:p>
      </dgm:t>
    </dgm:pt>
    <dgm:pt modelId="{E4E972FB-A65F-E94B-8ED5-D7B0F5658186}" type="pres">
      <dgm:prSet presAssocID="{35145640-F053-4B8B-BD6F-222E1A8DC296}" presName="Name0" presStyleCnt="0">
        <dgm:presLayoutVars>
          <dgm:dir/>
          <dgm:animLvl val="lvl"/>
          <dgm:resizeHandles val="exact"/>
        </dgm:presLayoutVars>
      </dgm:prSet>
      <dgm:spPr/>
    </dgm:pt>
    <dgm:pt modelId="{98AF30C9-715A-2245-946C-BFEDF3909B13}" type="pres">
      <dgm:prSet presAssocID="{A9046D05-4ED4-4B23-B048-087417CF5794}" presName="linNode" presStyleCnt="0"/>
      <dgm:spPr/>
    </dgm:pt>
    <dgm:pt modelId="{43A9AB96-678B-224D-BB62-3508DB744266}" type="pres">
      <dgm:prSet presAssocID="{A9046D05-4ED4-4B23-B048-087417CF5794}" presName="parentText" presStyleLbl="node1" presStyleIdx="0" presStyleCnt="1" custScaleX="106943" custLinFactNeighborX="-1582" custLinFactNeighborY="42059">
        <dgm:presLayoutVars>
          <dgm:chMax val="1"/>
          <dgm:bulletEnabled val="1"/>
        </dgm:presLayoutVars>
      </dgm:prSet>
      <dgm:spPr/>
    </dgm:pt>
    <dgm:pt modelId="{D9AB8AF9-0785-134F-90D8-8CFD9177473D}" type="pres">
      <dgm:prSet presAssocID="{A9046D05-4ED4-4B23-B048-087417CF579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9FFF60A-32F0-4F1F-A0BD-8EDDE5D37F75}" srcId="{A9046D05-4ED4-4B23-B048-087417CF5794}" destId="{D2A2BE59-D2D9-48FA-9E6D-246C9007C3FB}" srcOrd="1" destOrd="0" parTransId="{4F819D85-8DA7-4E32-B7D1-79AE5CAD5C9D}" sibTransId="{2F629D6D-7D51-44F1-9FB4-FD50FFF4E35E}"/>
    <dgm:cxn modelId="{13AEDF1D-CD51-4A21-9E25-084BD7BEB1A7}" srcId="{A9046D05-4ED4-4B23-B048-087417CF5794}" destId="{9070445A-7C7D-48C0-8EB0-291C24702F75}" srcOrd="0" destOrd="0" parTransId="{D5DAB047-2ADB-4B4B-B663-2554CF990992}" sibTransId="{EE3F5569-4121-48AD-8D5F-7A36F9459D47}"/>
    <dgm:cxn modelId="{FE2FE634-EBF9-4834-AD5A-73A545A2AAAD}" srcId="{C5215317-8D93-4D6D-B3F1-A2DB53676546}" destId="{9C272C8B-0BCB-4F12-A435-277454B9668E}" srcOrd="0" destOrd="0" parTransId="{12FCD57F-639C-42E4-8B81-725EA51386D7}" sibTransId="{DD9880E2-BD98-4167-9F33-3F3CAE1940C9}"/>
    <dgm:cxn modelId="{0C94FE64-D1E2-EE4F-8611-2C59DD37B260}" type="presOf" srcId="{9C272C8B-0BCB-4F12-A435-277454B9668E}" destId="{D9AB8AF9-0785-134F-90D8-8CFD9177473D}" srcOrd="0" destOrd="4" presId="urn:microsoft.com/office/officeart/2005/8/layout/vList5"/>
    <dgm:cxn modelId="{49E22EA1-1631-4732-9FD9-711823FE8775}" srcId="{35145640-F053-4B8B-BD6F-222E1A8DC296}" destId="{A9046D05-4ED4-4B23-B048-087417CF5794}" srcOrd="0" destOrd="0" parTransId="{FAFE8D3F-A7B9-4FF6-BAE7-2B0133EA6E85}" sibTransId="{CF4AC95D-3A16-4545-B5BD-52B7EBBFF645}"/>
    <dgm:cxn modelId="{F3950CAD-B0AF-4F61-A7D8-B320DFEEEB98}" srcId="{A9046D05-4ED4-4B23-B048-087417CF5794}" destId="{C5215317-8D93-4D6D-B3F1-A2DB53676546}" srcOrd="3" destOrd="0" parTransId="{1DF5FB8C-9E0D-4C98-AD83-55FCC038806D}" sibTransId="{F51E0146-85E2-4E37-8D33-AE67992F2B80}"/>
    <dgm:cxn modelId="{F91A5AB0-4970-A743-A798-058D55C314D5}" type="presOf" srcId="{D2A2BE59-D2D9-48FA-9E6D-246C9007C3FB}" destId="{D9AB8AF9-0785-134F-90D8-8CFD9177473D}" srcOrd="0" destOrd="1" presId="urn:microsoft.com/office/officeart/2005/8/layout/vList5"/>
    <dgm:cxn modelId="{B3A078B3-E94B-FC4E-B890-95F6F718AFC0}" type="presOf" srcId="{A9046D05-4ED4-4B23-B048-087417CF5794}" destId="{43A9AB96-678B-224D-BB62-3508DB744266}" srcOrd="0" destOrd="0" presId="urn:microsoft.com/office/officeart/2005/8/layout/vList5"/>
    <dgm:cxn modelId="{9E0177B4-2B68-C549-AEAE-947E3BEE2013}" type="presOf" srcId="{9070445A-7C7D-48C0-8EB0-291C24702F75}" destId="{D9AB8AF9-0785-134F-90D8-8CFD9177473D}" srcOrd="0" destOrd="0" presId="urn:microsoft.com/office/officeart/2005/8/layout/vList5"/>
    <dgm:cxn modelId="{24A50FC9-07E3-724C-BF83-CFF77C6EB7C0}" type="presOf" srcId="{C2CD9774-5A5E-452D-BC62-949F0370500C}" destId="{D9AB8AF9-0785-134F-90D8-8CFD9177473D}" srcOrd="0" destOrd="2" presId="urn:microsoft.com/office/officeart/2005/8/layout/vList5"/>
    <dgm:cxn modelId="{EDEAD4D0-91DC-7249-B18A-DD8781CDAB9A}" type="presOf" srcId="{35145640-F053-4B8B-BD6F-222E1A8DC296}" destId="{E4E972FB-A65F-E94B-8ED5-D7B0F5658186}" srcOrd="0" destOrd="0" presId="urn:microsoft.com/office/officeart/2005/8/layout/vList5"/>
    <dgm:cxn modelId="{DAF080D8-463B-5B47-AE75-9FE551FAEE1E}" type="presOf" srcId="{C5215317-8D93-4D6D-B3F1-A2DB53676546}" destId="{D9AB8AF9-0785-134F-90D8-8CFD9177473D}" srcOrd="0" destOrd="3" presId="urn:microsoft.com/office/officeart/2005/8/layout/vList5"/>
    <dgm:cxn modelId="{F8DA7FEA-EF76-468F-9204-FF1A384DCABE}" srcId="{A9046D05-4ED4-4B23-B048-087417CF5794}" destId="{C2CD9774-5A5E-452D-BC62-949F0370500C}" srcOrd="2" destOrd="0" parTransId="{6E66DA56-B9F6-4AA6-82AB-89D1E20E6018}" sibTransId="{C1112770-160C-4E37-A49B-9757600F8A5B}"/>
    <dgm:cxn modelId="{D42FBE31-9458-8644-A139-2CEC4B967E5E}" type="presParOf" srcId="{E4E972FB-A65F-E94B-8ED5-D7B0F5658186}" destId="{98AF30C9-715A-2245-946C-BFEDF3909B13}" srcOrd="0" destOrd="0" presId="urn:microsoft.com/office/officeart/2005/8/layout/vList5"/>
    <dgm:cxn modelId="{D5513913-A4E1-304B-B51D-61B224945940}" type="presParOf" srcId="{98AF30C9-715A-2245-946C-BFEDF3909B13}" destId="{43A9AB96-678B-224D-BB62-3508DB744266}" srcOrd="0" destOrd="0" presId="urn:microsoft.com/office/officeart/2005/8/layout/vList5"/>
    <dgm:cxn modelId="{938C5DCB-97DA-F549-9774-34A304EBC525}" type="presParOf" srcId="{98AF30C9-715A-2245-946C-BFEDF3909B13}" destId="{D9AB8AF9-0785-134F-90D8-8CFD917747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2DE35-C873-4244-9F67-B7F087535C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07EF8-76B4-4CA9-BDCE-EA74F4FF0815}">
      <dgm:prSet custT="1"/>
      <dgm:spPr/>
      <dgm:t>
        <a:bodyPr/>
        <a:lstStyle/>
        <a:p>
          <a:pPr algn="ctr"/>
          <a:r>
            <a:rPr lang="en-US" sz="3200" b="1" dirty="0">
              <a:latin typeface="Arial Nova" panose="020B0504020202020204" pitchFamily="34" charset="0"/>
            </a:rPr>
            <a:t>SCHEDULE</a:t>
          </a:r>
          <a:endParaRPr lang="en-US" sz="3200" dirty="0">
            <a:latin typeface="Arial Nova" panose="020B0504020202020204" pitchFamily="34" charset="0"/>
          </a:endParaRPr>
        </a:p>
      </dgm:t>
    </dgm:pt>
    <dgm:pt modelId="{9456C4A6-837E-46A1-AFD5-5AC231771D46}" type="parTrans" cxnId="{CC7CF0F1-B44D-4465-B912-FAB056769A65}">
      <dgm:prSet/>
      <dgm:spPr/>
      <dgm:t>
        <a:bodyPr/>
        <a:lstStyle/>
        <a:p>
          <a:endParaRPr lang="en-US"/>
        </a:p>
      </dgm:t>
    </dgm:pt>
    <dgm:pt modelId="{CA37F094-DD1F-493D-BABC-8570B4D16F78}" type="sibTrans" cxnId="{CC7CF0F1-B44D-4465-B912-FAB056769A65}">
      <dgm:prSet/>
      <dgm:spPr/>
      <dgm:t>
        <a:bodyPr/>
        <a:lstStyle/>
        <a:p>
          <a:endParaRPr lang="en-US"/>
        </a:p>
      </dgm:t>
    </dgm:pt>
    <dgm:pt modelId="{302DE904-686A-4FF8-AF1E-D4703262968B}">
      <dgm:prSet custT="1"/>
      <dgm:spPr/>
      <dgm:t>
        <a:bodyPr/>
        <a:lstStyle/>
        <a:p>
          <a:r>
            <a:rPr lang="en-US" sz="2400" dirty="0">
              <a:latin typeface="Arial Nova" panose="020B0504020202020204" pitchFamily="34" charset="0"/>
            </a:rPr>
            <a:t>Draft Environmental Document 				Winter 2025</a:t>
          </a:r>
        </a:p>
      </dgm:t>
    </dgm:pt>
    <dgm:pt modelId="{C86FD57C-624A-4842-8761-77350276B57C}" type="parTrans" cxnId="{49152CA3-132F-451B-A693-FB92B18BF5AD}">
      <dgm:prSet/>
      <dgm:spPr/>
      <dgm:t>
        <a:bodyPr/>
        <a:lstStyle/>
        <a:p>
          <a:endParaRPr lang="en-US"/>
        </a:p>
      </dgm:t>
    </dgm:pt>
    <dgm:pt modelId="{D31969F4-FFD5-46D3-9489-BB6E4B3C552C}" type="sibTrans" cxnId="{49152CA3-132F-451B-A693-FB92B18BF5AD}">
      <dgm:prSet/>
      <dgm:spPr/>
      <dgm:t>
        <a:bodyPr/>
        <a:lstStyle/>
        <a:p>
          <a:endParaRPr lang="en-US"/>
        </a:p>
      </dgm:t>
    </dgm:pt>
    <dgm:pt modelId="{BC8702D9-1409-457D-B008-C2DC997BE6B3}">
      <dgm:prSet custT="1"/>
      <dgm:spPr/>
      <dgm:t>
        <a:bodyPr/>
        <a:lstStyle/>
        <a:p>
          <a:r>
            <a:rPr lang="en-US" sz="2400" dirty="0">
              <a:latin typeface="Arial Nova" panose="020B0504020202020204" pitchFamily="34" charset="0"/>
            </a:rPr>
            <a:t>Project Approval &amp; Final Environmental Document		Summer 2026</a:t>
          </a:r>
        </a:p>
      </dgm:t>
    </dgm:pt>
    <dgm:pt modelId="{1198C17C-4F48-4499-A96B-4669E36DFDB2}" type="parTrans" cxnId="{239E7906-48F6-4BEB-88D7-3739B64FC5F4}">
      <dgm:prSet/>
      <dgm:spPr/>
      <dgm:t>
        <a:bodyPr/>
        <a:lstStyle/>
        <a:p>
          <a:endParaRPr lang="en-US"/>
        </a:p>
      </dgm:t>
    </dgm:pt>
    <dgm:pt modelId="{0862D75A-DEF6-4372-ADDD-69C8EDCAC222}" type="sibTrans" cxnId="{239E7906-48F6-4BEB-88D7-3739B64FC5F4}">
      <dgm:prSet/>
      <dgm:spPr/>
      <dgm:t>
        <a:bodyPr/>
        <a:lstStyle/>
        <a:p>
          <a:endParaRPr lang="en-US"/>
        </a:p>
      </dgm:t>
    </dgm:pt>
    <dgm:pt modelId="{4D9373AC-1D56-BF49-AFA5-F631D7366A77}">
      <dgm:prSet/>
      <dgm:spPr/>
      <dgm:t>
        <a:bodyPr/>
        <a:lstStyle/>
        <a:p>
          <a:endParaRPr lang="en-US" sz="3600" dirty="0">
            <a:latin typeface="Arial Nova" panose="020B0504020202020204" pitchFamily="34" charset="0"/>
          </a:endParaRPr>
        </a:p>
      </dgm:t>
    </dgm:pt>
    <dgm:pt modelId="{BAEEEC75-BD9B-094A-975A-E11D24BE83E7}" type="parTrans" cxnId="{D96867E4-2A94-0248-A7AB-458962688AA3}">
      <dgm:prSet/>
      <dgm:spPr/>
      <dgm:t>
        <a:bodyPr/>
        <a:lstStyle/>
        <a:p>
          <a:endParaRPr lang="en-US"/>
        </a:p>
      </dgm:t>
    </dgm:pt>
    <dgm:pt modelId="{20009B56-EBEF-6B46-B18F-4EA5A02C0AEB}" type="sibTrans" cxnId="{D96867E4-2A94-0248-A7AB-458962688AA3}">
      <dgm:prSet/>
      <dgm:spPr/>
      <dgm:t>
        <a:bodyPr/>
        <a:lstStyle/>
        <a:p>
          <a:endParaRPr lang="en-US"/>
        </a:p>
      </dgm:t>
    </dgm:pt>
    <dgm:pt modelId="{10499159-F636-F642-91BC-3812F9BB2721}">
      <dgm:prSet custT="1"/>
      <dgm:spPr/>
      <dgm:t>
        <a:bodyPr/>
        <a:lstStyle/>
        <a:p>
          <a:r>
            <a:rPr lang="en-US" sz="2400" dirty="0">
              <a:latin typeface="Arial Nova" panose="020B0504020202020204" pitchFamily="34" charset="0"/>
            </a:rPr>
            <a:t>Preliminary Concepts						Summer 2023</a:t>
          </a:r>
        </a:p>
      </dgm:t>
    </dgm:pt>
    <dgm:pt modelId="{3F44D946-450B-5A42-93FB-A2468FBF6622}" type="parTrans" cxnId="{62D0A1C9-899B-E643-8DB8-A68A8690B714}">
      <dgm:prSet/>
      <dgm:spPr/>
      <dgm:t>
        <a:bodyPr/>
        <a:lstStyle/>
        <a:p>
          <a:endParaRPr lang="en-US"/>
        </a:p>
      </dgm:t>
    </dgm:pt>
    <dgm:pt modelId="{7B898C73-EFAD-224C-9FBD-95CDAA1C5EAD}" type="sibTrans" cxnId="{62D0A1C9-899B-E643-8DB8-A68A8690B714}">
      <dgm:prSet/>
      <dgm:spPr/>
      <dgm:t>
        <a:bodyPr/>
        <a:lstStyle/>
        <a:p>
          <a:endParaRPr lang="en-US"/>
        </a:p>
      </dgm:t>
    </dgm:pt>
    <dgm:pt modelId="{B91DAF65-82A4-A84B-A5CD-03BDD9294553}">
      <dgm:prSet custT="1"/>
      <dgm:spPr/>
      <dgm:t>
        <a:bodyPr/>
        <a:lstStyle/>
        <a:p>
          <a:r>
            <a:rPr lang="en-US" sz="2400" dirty="0">
              <a:latin typeface="Arial Nova" panose="020B0504020202020204" pitchFamily="34" charset="0"/>
            </a:rPr>
            <a:t>Public Meeting						Fall 2023</a:t>
          </a:r>
        </a:p>
      </dgm:t>
    </dgm:pt>
    <dgm:pt modelId="{20469128-C0B1-1244-9A10-AA9EF604AD69}" type="parTrans" cxnId="{6ACDDFC1-FFD7-4E4A-B3EF-3E9797222487}">
      <dgm:prSet/>
      <dgm:spPr/>
      <dgm:t>
        <a:bodyPr/>
        <a:lstStyle/>
        <a:p>
          <a:endParaRPr lang="en-US"/>
        </a:p>
      </dgm:t>
    </dgm:pt>
    <dgm:pt modelId="{C3555AC2-A32A-8E43-80AB-1796AD190E7A}" type="sibTrans" cxnId="{6ACDDFC1-FFD7-4E4A-B3EF-3E9797222487}">
      <dgm:prSet/>
      <dgm:spPr/>
      <dgm:t>
        <a:bodyPr/>
        <a:lstStyle/>
        <a:p>
          <a:endParaRPr lang="en-US"/>
        </a:p>
      </dgm:t>
    </dgm:pt>
    <dgm:pt modelId="{8F566539-6E79-CC42-B802-64D5E4F2E49F}" type="pres">
      <dgm:prSet presAssocID="{3412DE35-C873-4244-9F67-B7F087535C30}" presName="linear" presStyleCnt="0">
        <dgm:presLayoutVars>
          <dgm:animLvl val="lvl"/>
          <dgm:resizeHandles val="exact"/>
        </dgm:presLayoutVars>
      </dgm:prSet>
      <dgm:spPr/>
    </dgm:pt>
    <dgm:pt modelId="{9D44AA26-BB97-AE4E-9FC0-80180A84F7C4}" type="pres">
      <dgm:prSet presAssocID="{7AE07EF8-76B4-4CA9-BDCE-EA74F4FF081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8EF5015-1BF0-614B-AA3D-6BA3521FAB45}" type="pres">
      <dgm:prSet presAssocID="{7AE07EF8-76B4-4CA9-BDCE-EA74F4FF0815}" presName="childText" presStyleLbl="revTx" presStyleIdx="0" presStyleCnt="1" custScaleY="141453">
        <dgm:presLayoutVars>
          <dgm:bulletEnabled val="1"/>
        </dgm:presLayoutVars>
      </dgm:prSet>
      <dgm:spPr/>
    </dgm:pt>
  </dgm:ptLst>
  <dgm:cxnLst>
    <dgm:cxn modelId="{239E7906-48F6-4BEB-88D7-3739B64FC5F4}" srcId="{7AE07EF8-76B4-4CA9-BDCE-EA74F4FF0815}" destId="{BC8702D9-1409-457D-B008-C2DC997BE6B3}" srcOrd="4" destOrd="0" parTransId="{1198C17C-4F48-4499-A96B-4669E36DFDB2}" sibTransId="{0862D75A-DEF6-4372-ADDD-69C8EDCAC222}"/>
    <dgm:cxn modelId="{28102662-A182-CA45-92C3-B3DF04D27CE6}" type="presOf" srcId="{7AE07EF8-76B4-4CA9-BDCE-EA74F4FF0815}" destId="{9D44AA26-BB97-AE4E-9FC0-80180A84F7C4}" srcOrd="0" destOrd="0" presId="urn:microsoft.com/office/officeart/2005/8/layout/vList2"/>
    <dgm:cxn modelId="{D618226C-96D0-314B-91EB-71FA5CC902B9}" type="presOf" srcId="{4D9373AC-1D56-BF49-AFA5-F631D7366A77}" destId="{C8EF5015-1BF0-614B-AA3D-6BA3521FAB45}" srcOrd="0" destOrd="0" presId="urn:microsoft.com/office/officeart/2005/8/layout/vList2"/>
    <dgm:cxn modelId="{789D286D-8EA2-FF43-B484-86F652462EF9}" type="presOf" srcId="{302DE904-686A-4FF8-AF1E-D4703262968B}" destId="{C8EF5015-1BF0-614B-AA3D-6BA3521FAB45}" srcOrd="0" destOrd="3" presId="urn:microsoft.com/office/officeart/2005/8/layout/vList2"/>
    <dgm:cxn modelId="{727C0274-455B-7A4F-A225-4FEE04A74CB0}" type="presOf" srcId="{BC8702D9-1409-457D-B008-C2DC997BE6B3}" destId="{C8EF5015-1BF0-614B-AA3D-6BA3521FAB45}" srcOrd="0" destOrd="4" presId="urn:microsoft.com/office/officeart/2005/8/layout/vList2"/>
    <dgm:cxn modelId="{49152CA3-132F-451B-A693-FB92B18BF5AD}" srcId="{7AE07EF8-76B4-4CA9-BDCE-EA74F4FF0815}" destId="{302DE904-686A-4FF8-AF1E-D4703262968B}" srcOrd="3" destOrd="0" parTransId="{C86FD57C-624A-4842-8761-77350276B57C}" sibTransId="{D31969F4-FFD5-46D3-9489-BB6E4B3C552C}"/>
    <dgm:cxn modelId="{D6FA60A4-F9AE-624F-8314-631EFAFA1A50}" type="presOf" srcId="{B91DAF65-82A4-A84B-A5CD-03BDD9294553}" destId="{C8EF5015-1BF0-614B-AA3D-6BA3521FAB45}" srcOrd="0" destOrd="2" presId="urn:microsoft.com/office/officeart/2005/8/layout/vList2"/>
    <dgm:cxn modelId="{6ACDDFC1-FFD7-4E4A-B3EF-3E9797222487}" srcId="{7AE07EF8-76B4-4CA9-BDCE-EA74F4FF0815}" destId="{B91DAF65-82A4-A84B-A5CD-03BDD9294553}" srcOrd="2" destOrd="0" parTransId="{20469128-C0B1-1244-9A10-AA9EF604AD69}" sibTransId="{C3555AC2-A32A-8E43-80AB-1796AD190E7A}"/>
    <dgm:cxn modelId="{401E21C4-18DA-D441-BB4A-7A94564B10FD}" type="presOf" srcId="{10499159-F636-F642-91BC-3812F9BB2721}" destId="{C8EF5015-1BF0-614B-AA3D-6BA3521FAB45}" srcOrd="0" destOrd="1" presId="urn:microsoft.com/office/officeart/2005/8/layout/vList2"/>
    <dgm:cxn modelId="{62D0A1C9-899B-E643-8DB8-A68A8690B714}" srcId="{7AE07EF8-76B4-4CA9-BDCE-EA74F4FF0815}" destId="{10499159-F636-F642-91BC-3812F9BB2721}" srcOrd="1" destOrd="0" parTransId="{3F44D946-450B-5A42-93FB-A2468FBF6622}" sibTransId="{7B898C73-EFAD-224C-9FBD-95CDAA1C5EAD}"/>
    <dgm:cxn modelId="{D96867E4-2A94-0248-A7AB-458962688AA3}" srcId="{7AE07EF8-76B4-4CA9-BDCE-EA74F4FF0815}" destId="{4D9373AC-1D56-BF49-AFA5-F631D7366A77}" srcOrd="0" destOrd="0" parTransId="{BAEEEC75-BD9B-094A-975A-E11D24BE83E7}" sibTransId="{20009B56-EBEF-6B46-B18F-4EA5A02C0AEB}"/>
    <dgm:cxn modelId="{A1D5BFE6-438C-5E42-9608-00AE18C5F89A}" type="presOf" srcId="{3412DE35-C873-4244-9F67-B7F087535C30}" destId="{8F566539-6E79-CC42-B802-64D5E4F2E49F}" srcOrd="0" destOrd="0" presId="urn:microsoft.com/office/officeart/2005/8/layout/vList2"/>
    <dgm:cxn modelId="{CC7CF0F1-B44D-4465-B912-FAB056769A65}" srcId="{3412DE35-C873-4244-9F67-B7F087535C30}" destId="{7AE07EF8-76B4-4CA9-BDCE-EA74F4FF0815}" srcOrd="0" destOrd="0" parTransId="{9456C4A6-837E-46A1-AFD5-5AC231771D46}" sibTransId="{CA37F094-DD1F-493D-BABC-8570B4D16F78}"/>
    <dgm:cxn modelId="{85FE86E1-D6CF-FC4D-BC58-672331C54530}" type="presParOf" srcId="{8F566539-6E79-CC42-B802-64D5E4F2E49F}" destId="{9D44AA26-BB97-AE4E-9FC0-80180A84F7C4}" srcOrd="0" destOrd="0" presId="urn:microsoft.com/office/officeart/2005/8/layout/vList2"/>
    <dgm:cxn modelId="{0F579653-1FB0-3A4A-B135-8E33263BF698}" type="presParOf" srcId="{8F566539-6E79-CC42-B802-64D5E4F2E49F}" destId="{C8EF5015-1BF0-614B-AA3D-6BA3521FAB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44DA7-F7C9-4147-A09E-367A9F031689}">
      <dsp:nvSpPr>
        <dsp:cNvPr id="0" name=""/>
        <dsp:cNvSpPr/>
      </dsp:nvSpPr>
      <dsp:spPr>
        <a:xfrm>
          <a:off x="50" y="43727"/>
          <a:ext cx="4842936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Roundabouts</a:t>
          </a:r>
        </a:p>
      </dsp:txBody>
      <dsp:txXfrm>
        <a:off x="50" y="43727"/>
        <a:ext cx="4842936" cy="1094400"/>
      </dsp:txXfrm>
    </dsp:sp>
    <dsp:sp modelId="{0F108945-9064-1A41-99EC-E2B6DADF60A9}">
      <dsp:nvSpPr>
        <dsp:cNvPr id="0" name=""/>
        <dsp:cNvSpPr/>
      </dsp:nvSpPr>
      <dsp:spPr>
        <a:xfrm>
          <a:off x="50" y="1138127"/>
          <a:ext cx="4842936" cy="36182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Convert up to 9 Intersections to Roundabouts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5 Wildlife Crossings Improvements </a:t>
          </a:r>
        </a:p>
      </dsp:txBody>
      <dsp:txXfrm>
        <a:off x="50" y="1138127"/>
        <a:ext cx="4842936" cy="3618253"/>
      </dsp:txXfrm>
    </dsp:sp>
    <dsp:sp modelId="{5214B73D-203E-7845-855A-9D8D48442ED4}">
      <dsp:nvSpPr>
        <dsp:cNvPr id="0" name=""/>
        <dsp:cNvSpPr/>
      </dsp:nvSpPr>
      <dsp:spPr>
        <a:xfrm>
          <a:off x="5520998" y="43727"/>
          <a:ext cx="4842936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Traffic Signals</a:t>
          </a:r>
        </a:p>
      </dsp:txBody>
      <dsp:txXfrm>
        <a:off x="5520998" y="43727"/>
        <a:ext cx="4842936" cy="1094400"/>
      </dsp:txXfrm>
    </dsp:sp>
    <dsp:sp modelId="{1A9FFAE8-A018-EA4E-8801-BED0621FBDAA}">
      <dsp:nvSpPr>
        <dsp:cNvPr id="0" name=""/>
        <dsp:cNvSpPr/>
      </dsp:nvSpPr>
      <dsp:spPr>
        <a:xfrm>
          <a:off x="5520998" y="1138127"/>
          <a:ext cx="4842936" cy="36182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Traffic Signals  with Through &amp; Turning lanes at 9 Intersections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5 Wildlife Crossings Improvements</a:t>
          </a:r>
        </a:p>
      </dsp:txBody>
      <dsp:txXfrm>
        <a:off x="5520998" y="1138127"/>
        <a:ext cx="4842936" cy="3618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B8AF9-0785-134F-90D8-8CFD9177473D}">
      <dsp:nvSpPr>
        <dsp:cNvPr id="0" name=""/>
        <dsp:cNvSpPr/>
      </dsp:nvSpPr>
      <dsp:spPr>
        <a:xfrm rot="5400000">
          <a:off x="6261650" y="-1636292"/>
          <a:ext cx="3024692" cy="70571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Nova" panose="020B0504020202020204" pitchFamily="34" charset="0"/>
            </a:rPr>
            <a:t>Surveys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Nova" panose="020B0504020202020204" pitchFamily="34" charset="0"/>
            </a:rPr>
            <a:t>Traffic Analysis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Nova" panose="020B0504020202020204" pitchFamily="34" charset="0"/>
            </a:rPr>
            <a:t>Developing Preliminary Concepts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Nova" panose="020B0504020202020204" pitchFamily="34" charset="0"/>
            </a:rPr>
            <a:t>Community Engagement Plan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Nova" panose="020B0504020202020204" pitchFamily="34" charset="0"/>
            </a:rPr>
            <a:t>Preparing for Public Meeting</a:t>
          </a:r>
          <a:r>
            <a:rPr lang="en-US" sz="2400" kern="1200" dirty="0">
              <a:latin typeface="Arial Nova" panose="020B0504020202020204" pitchFamily="34" charset="0"/>
            </a:rPr>
            <a:t> (Fall 2023)</a:t>
          </a:r>
        </a:p>
      </dsp:txBody>
      <dsp:txXfrm rot="-5400000">
        <a:off x="4245424" y="527587"/>
        <a:ext cx="6909493" cy="2729386"/>
      </dsp:txXfrm>
    </dsp:sp>
    <dsp:sp modelId="{43A9AB96-678B-224D-BB62-3508DB744266}">
      <dsp:nvSpPr>
        <dsp:cNvPr id="0" name=""/>
        <dsp:cNvSpPr/>
      </dsp:nvSpPr>
      <dsp:spPr>
        <a:xfrm>
          <a:off x="0" y="3695"/>
          <a:ext cx="4245257" cy="3780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Arial Nova" panose="020B0504020202020204" pitchFamily="34" charset="0"/>
            </a:rPr>
            <a:t>STATUS: </a:t>
          </a:r>
          <a:r>
            <a:rPr lang="en-US" sz="4000" kern="1200" dirty="0">
              <a:latin typeface="Arial Nova" panose="020B0504020202020204" pitchFamily="34" charset="0"/>
            </a:rPr>
            <a:t>Preliminary Design and Environmental Phase</a:t>
          </a:r>
        </a:p>
      </dsp:txBody>
      <dsp:txXfrm>
        <a:off x="184567" y="188262"/>
        <a:ext cx="3876123" cy="3411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4AA26-BB97-AE4E-9FC0-80180A84F7C4}">
      <dsp:nvSpPr>
        <dsp:cNvPr id="0" name=""/>
        <dsp:cNvSpPr/>
      </dsp:nvSpPr>
      <dsp:spPr>
        <a:xfrm>
          <a:off x="0" y="13125"/>
          <a:ext cx="11151281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 Nova" panose="020B0504020202020204" pitchFamily="34" charset="0"/>
            </a:rPr>
            <a:t>SCHEDULE</a:t>
          </a:r>
          <a:endParaRPr lang="en-US" sz="3200" kern="1200" dirty="0">
            <a:latin typeface="Arial Nova" panose="020B0504020202020204" pitchFamily="34" charset="0"/>
          </a:endParaRPr>
        </a:p>
      </dsp:txBody>
      <dsp:txXfrm>
        <a:off x="50261" y="63386"/>
        <a:ext cx="11050759" cy="929078"/>
      </dsp:txXfrm>
    </dsp:sp>
    <dsp:sp modelId="{C8EF5015-1BF0-614B-AA3D-6BA3521FAB45}">
      <dsp:nvSpPr>
        <dsp:cNvPr id="0" name=""/>
        <dsp:cNvSpPr/>
      </dsp:nvSpPr>
      <dsp:spPr>
        <a:xfrm>
          <a:off x="0" y="1042725"/>
          <a:ext cx="11151281" cy="314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53" tIns="30480" rIns="170688" bIns="304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600" kern="1200" dirty="0">
            <a:latin typeface="Arial Nova" panose="020B05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Nova" panose="020B0504020202020204" pitchFamily="34" charset="0"/>
            </a:rPr>
            <a:t>Preliminary Concepts						Summer 2023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Nova" panose="020B0504020202020204" pitchFamily="34" charset="0"/>
            </a:rPr>
            <a:t>Public Meeting						Fall 2023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Nova" panose="020B0504020202020204" pitchFamily="34" charset="0"/>
            </a:rPr>
            <a:t>Draft Environmental Document 				Winter 2025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Nova" panose="020B0504020202020204" pitchFamily="34" charset="0"/>
            </a:rPr>
            <a:t>Project Approval &amp; Final Environmental Document		Summer 2026</a:t>
          </a:r>
        </a:p>
      </dsp:txBody>
      <dsp:txXfrm>
        <a:off x="0" y="1042725"/>
        <a:ext cx="11151281" cy="3140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975B-9E09-DE47-AD49-F74A54D83F6B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27DA3-9E2C-DC41-A60B-32E0D30F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7DA3-9E2C-DC41-A60B-32E0D30FC8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8731-F792-4139-A240-9ADB62EC1891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48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7DA3-9E2C-DC41-A60B-32E0D30FC8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7DA3-9E2C-DC41-A60B-32E0D30FC8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1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7DA3-9E2C-DC41-A60B-32E0D30FC8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7DA3-9E2C-DC41-A60B-32E0D30FC8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8731-F792-4139-A240-9ADB62EC1891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52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7DA3-9E2C-DC41-A60B-32E0D30FC8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500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5714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8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3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0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2545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2C39FA-4B0F-ED45-8B6F-47E66A7BBF9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579066-F7BB-7842-AA04-30846FA77A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60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0F78-FBC9-CB48-8294-6BDF40EDF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56" y="1402773"/>
            <a:ext cx="11943644" cy="302375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44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m</a:t>
            </a:r>
            <a:r>
              <a:rPr lang="en-US" sz="32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easure </a:t>
            </a:r>
            <a:r>
              <a:rPr lang="en-US" sz="44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x</a:t>
            </a:r>
            <a:r>
              <a:rPr lang="en-US" sz="32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 </a:t>
            </a:r>
            <a:r>
              <a:rPr lang="en-US" sz="44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p</a:t>
            </a:r>
            <a:r>
              <a:rPr lang="en-US" sz="32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riority </a:t>
            </a:r>
            <a:r>
              <a:rPr lang="en-US" sz="44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p</a:t>
            </a:r>
            <a:r>
              <a:rPr lang="en-US" sz="32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rojects</a:t>
            </a:r>
            <a:br>
              <a:rPr lang="en-US" sz="2800" b="1" spc="3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br>
              <a:rPr lang="en-US" sz="2800" b="1" spc="3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r>
              <a:rPr lang="en-US" sz="2800" spc="300" dirty="0">
                <a:solidFill>
                  <a:schemeClr val="tx1"/>
                </a:solidFill>
                <a:latin typeface="Arial Nova" panose="020F0502020204030204" pitchFamily="34" charset="0"/>
              </a:rPr>
              <a:t>CORRIDOR ADVISOR update</a:t>
            </a:r>
            <a:br>
              <a:rPr lang="en-US" sz="1600" b="1" spc="3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br>
              <a:rPr lang="en-US" sz="2800" b="1" spc="3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r>
              <a:rPr lang="en-US" sz="20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m</a:t>
            </a:r>
            <a:r>
              <a:rPr lang="en-US" sz="2000" b="1" cap="none" spc="300" dirty="0">
                <a:solidFill>
                  <a:schemeClr val="tx1"/>
                </a:solidFill>
                <a:latin typeface="Arial Nova" panose="020F0502020204030204" pitchFamily="34" charset="0"/>
              </a:rPr>
              <a:t>ay </a:t>
            </a:r>
            <a:r>
              <a:rPr lang="en-US" sz="2000" b="1" spc="300" dirty="0">
                <a:solidFill>
                  <a:schemeClr val="tx1"/>
                </a:solidFill>
                <a:latin typeface="Arial Nova" panose="020F0502020204030204" pitchFamily="34" charset="0"/>
              </a:rPr>
              <a:t>24, 2023</a:t>
            </a:r>
            <a:br>
              <a:rPr lang="en-US" sz="2000" b="1" spc="3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endParaRPr lang="en-US" sz="2800" b="1" spc="300" dirty="0">
              <a:solidFill>
                <a:schemeClr val="tx1"/>
              </a:solidFill>
              <a:latin typeface="Arial Nova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08A62-2E7D-094D-BC3C-C5CBE5047541}"/>
              </a:ext>
            </a:extLst>
          </p:cNvPr>
          <p:cNvSpPr/>
          <p:nvPr/>
        </p:nvSpPr>
        <p:spPr>
          <a:xfrm>
            <a:off x="0" y="0"/>
            <a:ext cx="2483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7B6C50C-9703-C241-9CDC-D586B2CE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90" y="4533098"/>
            <a:ext cx="1885976" cy="7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543872-CAE0-F1B3-D71B-94683EBDA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295" y="127189"/>
            <a:ext cx="679191" cy="69462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FAC477-81DA-F939-A04F-9D2E29A4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830" y="353058"/>
            <a:ext cx="1866019" cy="4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3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49D9-093C-9FB7-3304-9A601FE5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958" y="1386282"/>
            <a:ext cx="8031637" cy="48001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PRELIMINARY COST ESTMATE</a:t>
            </a:r>
            <a:endParaRPr lang="en-US" sz="2400" u="sng" dirty="0"/>
          </a:p>
          <a:p>
            <a:r>
              <a:rPr lang="en-US" sz="2400" dirty="0"/>
              <a:t>Total Project Cost  -  $ 150 M to $ 215 M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u="sng" dirty="0"/>
              <a:t>POTENTIAL FUNDING SOURCES</a:t>
            </a:r>
            <a:endParaRPr lang="en-US" sz="2400" u="sng" dirty="0"/>
          </a:p>
          <a:p>
            <a:r>
              <a:rPr lang="en-US" sz="2400" dirty="0"/>
              <a:t>Measure X</a:t>
            </a:r>
          </a:p>
          <a:p>
            <a:r>
              <a:rPr lang="en-US" sz="2400" dirty="0"/>
              <a:t>State Transportation Improvement Program (STIP)</a:t>
            </a:r>
          </a:p>
          <a:p>
            <a:r>
              <a:rPr lang="en-US" sz="2400" dirty="0"/>
              <a:t>State Highway Operations Protection Program (SHOPP)</a:t>
            </a:r>
          </a:p>
          <a:p>
            <a:r>
              <a:rPr lang="en-US" sz="2400" dirty="0"/>
              <a:t>Senate Bill 1 (SB 1)*</a:t>
            </a:r>
          </a:p>
          <a:p>
            <a:pPr lvl="1"/>
            <a:r>
              <a:rPr lang="en-US" dirty="0"/>
              <a:t>Solutions for Congestion Corridors (SCCP)</a:t>
            </a:r>
          </a:p>
          <a:p>
            <a:pPr lvl="1"/>
            <a:r>
              <a:rPr lang="en-US" dirty="0"/>
              <a:t>Local Partnership Program (LPP)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 algn="ctr">
              <a:buNone/>
            </a:pPr>
            <a:r>
              <a:rPr lang="en-US" dirty="0"/>
              <a:t>*Applications Submittal Fall 2024</a:t>
            </a:r>
          </a:p>
          <a:p>
            <a:pPr lvl="1"/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3C1263D-0893-E9FB-66C5-9EF2F042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95" y="123609"/>
            <a:ext cx="4260566" cy="10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352FF-489F-77E0-7B03-CC6DDAAC22CB}"/>
              </a:ext>
            </a:extLst>
          </p:cNvPr>
          <p:cNvSpPr txBox="1"/>
          <p:nvPr/>
        </p:nvSpPr>
        <p:spPr>
          <a:xfrm>
            <a:off x="1251678" y="382385"/>
            <a:ext cx="5984274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cap="all" spc="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PROJECT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D5418-1DFF-7C41-AF72-EB9EF1D8C923}"/>
              </a:ext>
            </a:extLst>
          </p:cNvPr>
          <p:cNvSpPr txBox="1"/>
          <p:nvPr/>
        </p:nvSpPr>
        <p:spPr>
          <a:xfrm>
            <a:off x="1251677" y="1874517"/>
            <a:ext cx="7109897" cy="4496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</a:pPr>
            <a:endParaRPr lang="en-US" dirty="0">
              <a:effectLst/>
            </a:endParaRPr>
          </a:p>
          <a:p>
            <a:pPr marL="342900"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effectLst/>
              </a:rPr>
              <a:t>Reduce Fatalities and Severe </a:t>
            </a:r>
            <a:r>
              <a:rPr lang="en-US" sz="2400" dirty="0"/>
              <a:t>I</a:t>
            </a:r>
            <a:r>
              <a:rPr lang="en-US" sz="2400" u="none" strike="noStrike" dirty="0">
                <a:effectLst/>
              </a:rPr>
              <a:t>njuries. </a:t>
            </a:r>
          </a:p>
          <a:p>
            <a:pPr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</a:pPr>
            <a:endParaRPr lang="en-US" sz="2400" u="none" strike="noStrike" dirty="0">
              <a:effectLst/>
            </a:endParaRPr>
          </a:p>
          <a:p>
            <a:pPr marL="342900"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effectLst/>
              </a:rPr>
              <a:t>Define Solutions that Align with Transportation </a:t>
            </a:r>
            <a:r>
              <a:rPr lang="en-US" sz="2400" dirty="0"/>
              <a:t>P</a:t>
            </a:r>
            <a:r>
              <a:rPr lang="en-US" sz="2400" u="none" strike="noStrike" dirty="0">
                <a:effectLst/>
              </a:rPr>
              <a:t>olicies, Support </a:t>
            </a:r>
            <a:r>
              <a:rPr lang="en-US" sz="2400" dirty="0"/>
              <a:t>E</a:t>
            </a:r>
            <a:r>
              <a:rPr lang="en-US" sz="2400" u="none" strike="noStrike" dirty="0">
                <a:effectLst/>
              </a:rPr>
              <a:t>conomic </a:t>
            </a:r>
            <a:r>
              <a:rPr lang="en-US" sz="2400" dirty="0"/>
              <a:t>P</a:t>
            </a:r>
            <a:r>
              <a:rPr lang="en-US" sz="2400" u="none" strike="noStrike" dirty="0">
                <a:effectLst/>
              </a:rPr>
              <a:t>rosperity, and Enhance the Communities.</a:t>
            </a:r>
          </a:p>
          <a:p>
            <a:pPr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</a:pPr>
            <a:endParaRPr lang="en-US" sz="2400" u="none" strike="noStrike" dirty="0">
              <a:effectLst/>
            </a:endParaRPr>
          </a:p>
          <a:p>
            <a:pPr marL="342900"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effectLst/>
              </a:rPr>
              <a:t>Use Community </a:t>
            </a:r>
            <a:r>
              <a:rPr lang="en-US" sz="2400" dirty="0"/>
              <a:t>E</a:t>
            </a:r>
            <a:r>
              <a:rPr lang="en-US" sz="2400" u="none" strike="noStrike" dirty="0">
                <a:effectLst/>
              </a:rPr>
              <a:t>ngagement to keep Stakeholders </a:t>
            </a:r>
            <a:r>
              <a:rPr lang="en-US" sz="2400" dirty="0"/>
              <a:t>I</a:t>
            </a:r>
            <a:r>
              <a:rPr lang="en-US" sz="2400" u="none" strike="noStrike" dirty="0">
                <a:effectLst/>
              </a:rPr>
              <a:t>nformed and Build </a:t>
            </a:r>
            <a:r>
              <a:rPr lang="en-US" sz="2400" dirty="0"/>
              <a:t>C</a:t>
            </a:r>
            <a:r>
              <a:rPr lang="en-US" sz="2400" u="none" strike="noStrike" dirty="0">
                <a:effectLst/>
              </a:rPr>
              <a:t>onsensus.</a:t>
            </a:r>
          </a:p>
          <a:p>
            <a:pPr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</a:pPr>
            <a:endParaRPr lang="en-US" sz="2400" u="none" strike="noStrike" dirty="0">
              <a:effectLst/>
            </a:endParaRPr>
          </a:p>
          <a:p>
            <a:pPr marL="342900"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2400" dirty="0"/>
              <a:t>Strive to complete Environmental Phase</a:t>
            </a:r>
            <a:r>
              <a:rPr lang="en-US" sz="2400" u="none" strike="noStrike" dirty="0">
                <a:effectLst/>
              </a:rPr>
              <a:t> to pursue Funding in next SB 1 funding cycle (Fall 2024). </a:t>
            </a:r>
          </a:p>
          <a:p>
            <a:pPr marR="0" lvl="0" indent="-228600" defTabSz="9144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</a:pPr>
            <a:endParaRPr lang="en-US" sz="2400" u="none" strike="noStrike" dirty="0">
              <a:effectLst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b="1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A1C19A9-FD7B-B4D3-BE8D-3CB48CA3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16" y="2167383"/>
            <a:ext cx="2741658" cy="1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352FF-489F-77E0-7B03-CC6DDAAC22CB}"/>
              </a:ext>
            </a:extLst>
          </p:cNvPr>
          <p:cNvSpPr txBox="1"/>
          <p:nvPr/>
        </p:nvSpPr>
        <p:spPr>
          <a:xfrm>
            <a:off x="1251679" y="645107"/>
            <a:ext cx="3384329" cy="1640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u="sng" cap="all" spc="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PROJECT GOALS </a:t>
            </a:r>
            <a:r>
              <a:rPr lang="en-US" sz="3200" b="1" u="sng" cap="all" spc="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(continued)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D5418-1DFF-7C41-AF72-EB9EF1D8C923}"/>
              </a:ext>
            </a:extLst>
          </p:cNvPr>
          <p:cNvSpPr txBox="1"/>
          <p:nvPr/>
        </p:nvSpPr>
        <p:spPr>
          <a:xfrm>
            <a:off x="1251678" y="2017336"/>
            <a:ext cx="6044667" cy="420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 defTabSz="9144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marR="0" lvl="0" indent="-228600" defTabSz="9144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Evaluate Opportunities to Design and Construct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hases as Funding is obtained</a:t>
            </a:r>
          </a:p>
          <a:p>
            <a:pPr marR="0" lvl="0" indent="-228600" defTabSz="9144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</a:pPr>
            <a:endParaRPr lang="en-US" sz="24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marR="0" lvl="0" indent="-228600" defTabSz="9144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Evaluate Alternative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roject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elivery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ethods to Facilitate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onstructability and reduce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mpacts during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onstruction.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AB848AC-A6CF-348C-CED7-A33F4CFD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352" y="2824139"/>
            <a:ext cx="3127532" cy="20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C05CE37C-F8C1-45AB-A904-8649EAD8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EA0B05-B5DB-4204-97F1-ED2BB2934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352FF-489F-77E0-7B03-CC6DDAAC22CB}"/>
              </a:ext>
            </a:extLst>
          </p:cNvPr>
          <p:cNvSpPr txBox="1"/>
          <p:nvPr/>
        </p:nvSpPr>
        <p:spPr>
          <a:xfrm>
            <a:off x="1251677" y="645105"/>
            <a:ext cx="4479820" cy="1320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FLOODING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D5B3F-648D-1DC2-E0AD-533A9DB6DE49}"/>
              </a:ext>
            </a:extLst>
          </p:cNvPr>
          <p:cNvSpPr txBox="1"/>
          <p:nvPr/>
        </p:nvSpPr>
        <p:spPr>
          <a:xfrm>
            <a:off x="1251678" y="2286001"/>
            <a:ext cx="4363595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County and Caltrans are coordinating on potential Solutions. </a:t>
            </a:r>
          </a:p>
          <a:p>
            <a:pPr marL="114300" indent="-3429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Solutions will probably be included in project.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1040ED3-8A2E-3650-0EA0-2AF377908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529" y="645107"/>
            <a:ext cx="3012533" cy="1937837"/>
          </a:xfrm>
          <a:prstGeom prst="rect">
            <a:avLst/>
          </a:prstGeom>
        </p:spPr>
      </p:pic>
      <p:pic>
        <p:nvPicPr>
          <p:cNvPr id="11" name="Picture 10" descr="A truck driving through a flooded road&#10;&#10;Description automatically generated with medium confidence">
            <a:extLst>
              <a:ext uri="{FF2B5EF4-FFF2-40B4-BE49-F238E27FC236}">
                <a16:creationId xmlns:a16="http://schemas.microsoft.com/office/drawing/2014/main" id="{BC013506-1CBE-79E8-8E3C-E11EE0279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457" y="3544478"/>
            <a:ext cx="2999944" cy="2249958"/>
          </a:xfrm>
          <a:prstGeom prst="rect">
            <a:avLst/>
          </a:prstGeom>
        </p:spPr>
      </p:pic>
      <p:pic>
        <p:nvPicPr>
          <p:cNvPr id="15" name="Picture 1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F80DBE71-88DF-B2AF-1076-6EE6C8A45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275" y="3544478"/>
            <a:ext cx="3071675" cy="23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72641-943B-26E0-917F-F1CC9E914454}"/>
              </a:ext>
            </a:extLst>
          </p:cNvPr>
          <p:cNvSpPr txBox="1"/>
          <p:nvPr/>
        </p:nvSpPr>
        <p:spPr>
          <a:xfrm>
            <a:off x="852526" y="332771"/>
            <a:ext cx="235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Arial Nova" panose="020B0504020202020204" pitchFamily="34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383C0AEA-7F14-50EF-03EC-47630BC9B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611799"/>
              </p:ext>
            </p:extLst>
          </p:nvPr>
        </p:nvGraphicFramePr>
        <p:xfrm>
          <a:off x="716437" y="2067416"/>
          <a:ext cx="11302737" cy="378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7895FE5-EC9C-3B85-7865-7E17EB4B6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3340" y="146341"/>
            <a:ext cx="3506771" cy="19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30532-B3AB-4EEE-98BC-9EB0E449910F}"/>
              </a:ext>
            </a:extLst>
          </p:cNvPr>
          <p:cNvGrpSpPr/>
          <p:nvPr/>
        </p:nvGrpSpPr>
        <p:grpSpPr>
          <a:xfrm>
            <a:off x="216816" y="2687787"/>
            <a:ext cx="1941922" cy="1862265"/>
            <a:chOff x="726109" y="1959632"/>
            <a:chExt cx="2600364" cy="2004748"/>
          </a:xfrm>
          <a:solidFill>
            <a:schemeClr val="accent2">
              <a:lumMod val="75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726109" y="1959632"/>
              <a:ext cx="1962820" cy="200474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 &amp; Constraints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2692474" y="2448325"/>
              <a:ext cx="633999" cy="9646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2922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Arial"/>
                <a:cs typeface="Arial"/>
              </a:rPr>
              <a:t>Stages to Delivering Projects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62763" y="4514851"/>
            <a:ext cx="2466474" cy="776037"/>
            <a:chOff x="4418012" y="4648200"/>
            <a:chExt cx="3288632" cy="141571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18012" y="4648200"/>
              <a:ext cx="0" cy="141571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706644" y="4648200"/>
              <a:ext cx="0" cy="141571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0435C3-2FD2-4A8F-96F7-C568A28184CB}"/>
              </a:ext>
            </a:extLst>
          </p:cNvPr>
          <p:cNvGrpSpPr/>
          <p:nvPr/>
        </p:nvGrpSpPr>
        <p:grpSpPr>
          <a:xfrm>
            <a:off x="2168166" y="2687788"/>
            <a:ext cx="1707134" cy="2011194"/>
            <a:chOff x="895928" y="1928275"/>
            <a:chExt cx="2474840" cy="2004748"/>
          </a:xfrm>
        </p:grpSpPr>
        <p:sp>
          <p:nvSpPr>
            <p:cNvPr id="70" name="Right Arrow 47">
              <a:extLst>
                <a:ext uri="{FF2B5EF4-FFF2-40B4-BE49-F238E27FC236}">
                  <a16:creationId xmlns:a16="http://schemas.microsoft.com/office/drawing/2014/main" id="{3DB3A654-2F8B-487F-A530-12FAB61C6742}"/>
                </a:ext>
              </a:extLst>
            </p:cNvPr>
            <p:cNvSpPr/>
            <p:nvPr/>
          </p:nvSpPr>
          <p:spPr>
            <a:xfrm>
              <a:off x="2749203" y="2448325"/>
              <a:ext cx="621565" cy="96464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F8A208-92D1-4694-A721-673E9C18C8A4}"/>
                </a:ext>
              </a:extLst>
            </p:cNvPr>
            <p:cNvSpPr/>
            <p:nvPr/>
          </p:nvSpPr>
          <p:spPr>
            <a:xfrm>
              <a:off x="895928" y="1928275"/>
              <a:ext cx="1853275" cy="20047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Viable Concepts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99AB520-F720-4975-A4CF-A6CBB450A2CB}"/>
              </a:ext>
            </a:extLst>
          </p:cNvPr>
          <p:cNvGrpSpPr/>
          <p:nvPr/>
        </p:nvGrpSpPr>
        <p:grpSpPr>
          <a:xfrm>
            <a:off x="3906831" y="2806688"/>
            <a:ext cx="1843520" cy="1773392"/>
            <a:chOff x="633614" y="1477306"/>
            <a:chExt cx="2992199" cy="2004748"/>
          </a:xfrm>
          <a:solidFill>
            <a:schemeClr val="accent4">
              <a:lumMod val="75000"/>
            </a:schemeClr>
          </a:solidFill>
        </p:grpSpPr>
        <p:sp>
          <p:nvSpPr>
            <p:cNvPr id="73" name="Right Arrow 47">
              <a:extLst>
                <a:ext uri="{FF2B5EF4-FFF2-40B4-BE49-F238E27FC236}">
                  <a16:creationId xmlns:a16="http://schemas.microsoft.com/office/drawing/2014/main" id="{37A8E40F-11FA-4297-A75F-4286C49183B4}"/>
                </a:ext>
              </a:extLst>
            </p:cNvPr>
            <p:cNvSpPr/>
            <p:nvPr/>
          </p:nvSpPr>
          <p:spPr>
            <a:xfrm>
              <a:off x="2535042" y="1919691"/>
              <a:ext cx="1090771" cy="9646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EBC1E40-A6EC-4E9D-9C11-0CABD2769AC4}"/>
                </a:ext>
              </a:extLst>
            </p:cNvPr>
            <p:cNvSpPr/>
            <p:nvPr/>
          </p:nvSpPr>
          <p:spPr>
            <a:xfrm>
              <a:off x="633614" y="1477306"/>
              <a:ext cx="2103721" cy="2004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Env. Review </a:t>
              </a:r>
            </a:p>
          </p:txBody>
        </p:sp>
      </p:grpSp>
      <p:sp>
        <p:nvSpPr>
          <p:cNvPr id="76" name="Right Arrow 47">
            <a:extLst>
              <a:ext uri="{FF2B5EF4-FFF2-40B4-BE49-F238E27FC236}">
                <a16:creationId xmlns:a16="http://schemas.microsoft.com/office/drawing/2014/main" id="{FEF99EE9-F562-40F1-AB0F-4EA0DFCF5BB1}"/>
              </a:ext>
            </a:extLst>
          </p:cNvPr>
          <p:cNvSpPr/>
          <p:nvPr/>
        </p:nvSpPr>
        <p:spPr>
          <a:xfrm>
            <a:off x="9445665" y="4079233"/>
            <a:ext cx="580068" cy="707572"/>
          </a:xfrm>
          <a:prstGeom prst="rightArrow">
            <a:avLst/>
          </a:prstGeom>
          <a:solidFill>
            <a:srgbClr val="975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53F1D3-E7DA-41A6-B199-8A3C40F88168}"/>
              </a:ext>
            </a:extLst>
          </p:cNvPr>
          <p:cNvSpPr/>
          <p:nvPr/>
        </p:nvSpPr>
        <p:spPr>
          <a:xfrm>
            <a:off x="7701616" y="3640559"/>
            <a:ext cx="1739814" cy="1773392"/>
          </a:xfrm>
          <a:prstGeom prst="rect">
            <a:avLst/>
          </a:prstGeom>
          <a:solidFill>
            <a:srgbClr val="975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434DC03-AF00-490D-8B80-E71C8B7D0A95}"/>
              </a:ext>
            </a:extLst>
          </p:cNvPr>
          <p:cNvSpPr/>
          <p:nvPr/>
        </p:nvSpPr>
        <p:spPr>
          <a:xfrm>
            <a:off x="10034495" y="2603705"/>
            <a:ext cx="1831683" cy="17733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latin typeface="Arial"/>
                <a:cs typeface="Arial"/>
              </a:rPr>
              <a:t>Construction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689" y="5498268"/>
            <a:ext cx="11356621" cy="559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Input and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3592B-8968-4ED4-8190-CEC9157D9432}"/>
              </a:ext>
            </a:extLst>
          </p:cNvPr>
          <p:cNvSpPr txBox="1"/>
          <p:nvPr/>
        </p:nvSpPr>
        <p:spPr>
          <a:xfrm>
            <a:off x="3306423" y="4970081"/>
            <a:ext cx="1216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Today</a:t>
            </a:r>
            <a:endParaRPr lang="en-US" sz="2400" b="1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4AE4E7-FD50-F6E1-BE59-183D5FB2742F}"/>
              </a:ext>
            </a:extLst>
          </p:cNvPr>
          <p:cNvSpPr/>
          <p:nvPr/>
        </p:nvSpPr>
        <p:spPr>
          <a:xfrm>
            <a:off x="417689" y="6113685"/>
            <a:ext cx="11356621" cy="559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Funding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EEAACE2-5643-489C-A421-1E2D4E82793F}"/>
              </a:ext>
            </a:extLst>
          </p:cNvPr>
          <p:cNvCxnSpPr>
            <a:cxnSpLocks/>
          </p:cNvCxnSpPr>
          <p:nvPr/>
        </p:nvCxnSpPr>
        <p:spPr>
          <a:xfrm>
            <a:off x="3936302" y="4377097"/>
            <a:ext cx="0" cy="560585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C244741-A775-792A-F2DC-FE7CCA23D29D}"/>
              </a:ext>
            </a:extLst>
          </p:cNvPr>
          <p:cNvSpPr/>
          <p:nvPr/>
        </p:nvSpPr>
        <p:spPr>
          <a:xfrm>
            <a:off x="7758630" y="1795068"/>
            <a:ext cx="1739814" cy="1773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latin typeface="Arial"/>
                <a:cs typeface="Arial"/>
              </a:rPr>
              <a:t>Right of Way and Permits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47">
            <a:extLst>
              <a:ext uri="{FF2B5EF4-FFF2-40B4-BE49-F238E27FC236}">
                <a16:creationId xmlns:a16="http://schemas.microsoft.com/office/drawing/2014/main" id="{239E2193-AB1F-C32E-91A5-C6DD414A14C0}"/>
              </a:ext>
            </a:extLst>
          </p:cNvPr>
          <p:cNvSpPr/>
          <p:nvPr/>
        </p:nvSpPr>
        <p:spPr>
          <a:xfrm>
            <a:off x="9422897" y="2247057"/>
            <a:ext cx="580068" cy="7075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6A5ECC7B-9ECE-A8E6-C9BB-7C619199A5C0}"/>
              </a:ext>
            </a:extLst>
          </p:cNvPr>
          <p:cNvSpPr/>
          <p:nvPr/>
        </p:nvSpPr>
        <p:spPr>
          <a:xfrm rot="5400000">
            <a:off x="1556246" y="4471592"/>
            <a:ext cx="731520" cy="1216152"/>
          </a:xfrm>
          <a:prstGeom prst="curvedLeftArrow">
            <a:avLst/>
          </a:prstGeom>
          <a:solidFill>
            <a:srgbClr val="6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8D8E4061-8D4D-D18C-087E-B910808764C6}"/>
              </a:ext>
            </a:extLst>
          </p:cNvPr>
          <p:cNvSpPr/>
          <p:nvPr/>
        </p:nvSpPr>
        <p:spPr>
          <a:xfrm rot="16200000">
            <a:off x="1556246" y="1638295"/>
            <a:ext cx="731520" cy="1216152"/>
          </a:xfrm>
          <a:prstGeom prst="curvedLeftArrow">
            <a:avLst/>
          </a:prstGeom>
          <a:solidFill>
            <a:srgbClr val="6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A65F9-B6DC-1110-4625-4E1B679411A5}"/>
              </a:ext>
            </a:extLst>
          </p:cNvPr>
          <p:cNvSpPr/>
          <p:nvPr/>
        </p:nvSpPr>
        <p:spPr>
          <a:xfrm>
            <a:off x="5750350" y="2806688"/>
            <a:ext cx="1378065" cy="183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Selected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B5EA7DA-2469-02F2-12D2-BF8151A20AAA}"/>
              </a:ext>
            </a:extLst>
          </p:cNvPr>
          <p:cNvSpPr/>
          <p:nvPr/>
        </p:nvSpPr>
        <p:spPr>
          <a:xfrm>
            <a:off x="7128415" y="3230900"/>
            <a:ext cx="527289" cy="77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DDA1705-5726-43FF-C7AA-754D542D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48" y="184632"/>
            <a:ext cx="1803230" cy="11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  <p:bldP spid="21" grpId="0" animBg="1"/>
      <p:bldP spid="9" grpId="0"/>
      <p:bldP spid="23" grpId="0" animBg="1"/>
      <p:bldP spid="24" grpId="0" animBg="1"/>
      <p:bldP spid="25" grpId="0" animBg="1"/>
      <p:bldP spid="8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E13C74EA-9426-9DDA-3225-4F8211B77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563273"/>
              </p:ext>
            </p:extLst>
          </p:nvPr>
        </p:nvGraphicFramePr>
        <p:xfrm>
          <a:off x="873782" y="1913641"/>
          <a:ext cx="11151281" cy="419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F6547A7-11D8-AF57-5D5D-CA3ADDEE89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250" y="172146"/>
            <a:ext cx="2599267" cy="1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243199D-2015-4F72-83EB-C6A3ED4C4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30F78-FBC9-CB48-8294-6BDF40EDF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8675" y="3015777"/>
            <a:ext cx="6523349" cy="1857901"/>
          </a:xfrm>
        </p:spPr>
        <p:txBody>
          <a:bodyPr anchor="t">
            <a:normAutofit/>
          </a:bodyPr>
          <a:lstStyle/>
          <a:p>
            <a:br>
              <a:rPr lang="en-US" sz="3200" b="1" spc="300" dirty="0">
                <a:latin typeface="Arial Nova" panose="020F0502020204030204" pitchFamily="34" charset="0"/>
              </a:rPr>
            </a:br>
            <a:r>
              <a:rPr lang="en-US" sz="5400" b="1" spc="300" dirty="0">
                <a:latin typeface="Arial Nova" panose="020F0502020204030204" pitchFamily="34" charset="0"/>
              </a:rPr>
              <a:t>QUESTIONS</a:t>
            </a:r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CC3D4EFD-F9AF-4231-89CF-74A9A513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9BC01B4-08E9-770C-4AEB-269ED725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165" y="881197"/>
            <a:ext cx="2637252" cy="6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EB0E2AF-AAAC-C7BD-9A83-25AC729E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63" y="374947"/>
            <a:ext cx="1708087" cy="1746907"/>
          </a:xfrm>
          <a:prstGeom prst="rect">
            <a:avLst/>
          </a:prstGeom>
        </p:spPr>
      </p:pic>
      <p:pic>
        <p:nvPicPr>
          <p:cNvPr id="102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7B6C50C-9703-C241-9CDC-D586B2CE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0093" y="5920032"/>
            <a:ext cx="1429662" cy="5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E85F1C8-2D37-4E74-9173-14198641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531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E295-59E3-F567-DDD9-D8570FE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37" y="365125"/>
            <a:ext cx="9095448" cy="1011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latin typeface="Arial Nova" panose="020B0504020202020204" pitchFamily="34" charset="0"/>
              </a:rPr>
              <a:t>ALTERNATIVES </a:t>
            </a:r>
            <a:br>
              <a:rPr lang="en-US" sz="2800" b="1" u="sng" dirty="0">
                <a:latin typeface="Arial Nova" panose="020B0504020202020204" pitchFamily="34" charset="0"/>
              </a:rPr>
            </a:br>
            <a:r>
              <a:rPr lang="en-US" sz="2800" b="1" u="sng" dirty="0">
                <a:latin typeface="Arial Nova" panose="020B0504020202020204" pitchFamily="34" charset="0"/>
              </a:rPr>
              <a:t>NO LONGER 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49D9-093C-9FB7-3304-9A601FE5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1376855"/>
            <a:ext cx="10765221" cy="4800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sz="2400" dirty="0"/>
              <a:t>Full Corridor Widening</a:t>
            </a:r>
          </a:p>
          <a:p>
            <a:pPr lvl="2"/>
            <a:r>
              <a:rPr lang="en-US" sz="2400" dirty="0"/>
              <a:t>Construct 4-Lane Expressway </a:t>
            </a:r>
          </a:p>
          <a:p>
            <a:pPr lvl="2"/>
            <a:r>
              <a:rPr lang="en-US" sz="2400" dirty="0"/>
              <a:t>Greater Environmental Impacts</a:t>
            </a:r>
          </a:p>
          <a:p>
            <a:pPr lvl="2"/>
            <a:r>
              <a:rPr lang="en-US" sz="2400" dirty="0"/>
              <a:t>High Cost &amp; Challenging to Fund</a:t>
            </a:r>
          </a:p>
          <a:p>
            <a:pPr lvl="2"/>
            <a:r>
              <a:rPr lang="en-US" sz="2400" dirty="0"/>
              <a:t>Does not Align with Current Federal and State Funding Policies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6CE792A-2AD7-CE37-4CCA-726D0F331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706" y="345497"/>
            <a:ext cx="2261647" cy="7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E295-59E3-F567-DDD9-D8570FE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365125"/>
            <a:ext cx="8975184" cy="1277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latin typeface="Arial Nova" panose="020B0504020202020204" pitchFamily="34" charset="0"/>
              </a:rPr>
              <a:t>ALTERNATIVES </a:t>
            </a:r>
            <a:br>
              <a:rPr lang="en-US" sz="2800" b="1" u="sng" dirty="0">
                <a:latin typeface="Arial Nova" panose="020B0504020202020204" pitchFamily="34" charset="0"/>
              </a:rPr>
            </a:br>
            <a:r>
              <a:rPr lang="en-US" sz="2800" b="1" u="sng" dirty="0">
                <a:latin typeface="Arial Nova" panose="020B0504020202020204" pitchFamily="34" charset="0"/>
              </a:rPr>
              <a:t>NO LONGER UNDER CONSIDERATION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49D9-093C-9FB7-3304-9A601FE5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1739787"/>
            <a:ext cx="10765221" cy="44371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sz="2400" dirty="0"/>
              <a:t>Full and Corral de Tierra Bypass </a:t>
            </a:r>
          </a:p>
          <a:p>
            <a:pPr lvl="2"/>
            <a:r>
              <a:rPr lang="en-US" sz="2400" dirty="0"/>
              <a:t>New 2 – 4 Lane Roadway Alignment between Corral de Tierra Road &amp; State Route 218</a:t>
            </a:r>
          </a:p>
          <a:p>
            <a:pPr lvl="2"/>
            <a:r>
              <a:rPr lang="en-US" sz="2400" dirty="0"/>
              <a:t>Concept developed as part of Fort Ord Reuse Plan</a:t>
            </a:r>
          </a:p>
          <a:p>
            <a:pPr lvl="2"/>
            <a:r>
              <a:rPr lang="en-US" sz="2400" dirty="0"/>
              <a:t>Larger Footprint with Greater Environmental Impacts (Fort Ord National Monument protected under federal law, Section 4(f) of DOT ACT (49 United States Code 303)</a:t>
            </a:r>
          </a:p>
          <a:p>
            <a:pPr lvl="2"/>
            <a:r>
              <a:rPr lang="en-US" sz="2400" dirty="0"/>
              <a:t>High Cost &amp; Challenging to Fund</a:t>
            </a:r>
          </a:p>
          <a:p>
            <a:pPr lvl="2"/>
            <a:r>
              <a:rPr lang="en-US" sz="2400" dirty="0"/>
              <a:t>Does not Align with Current Federal and State Funding Policies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79BF456-0379-4B40-7542-34B4005B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65" y="375210"/>
            <a:ext cx="2261647" cy="7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08A62-2E7D-094D-BC3C-C5CBE5047541}"/>
              </a:ext>
            </a:extLst>
          </p:cNvPr>
          <p:cNvSpPr/>
          <p:nvPr/>
        </p:nvSpPr>
        <p:spPr>
          <a:xfrm>
            <a:off x="0" y="0"/>
            <a:ext cx="6095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ova" panose="020B0504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DB62CA8-5C54-3E4E-B892-DB498150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2" y="146341"/>
            <a:ext cx="400414" cy="400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D5418-1DFF-7C41-AF72-EB9EF1D8C923}"/>
              </a:ext>
            </a:extLst>
          </p:cNvPr>
          <p:cNvSpPr txBox="1"/>
          <p:nvPr/>
        </p:nvSpPr>
        <p:spPr>
          <a:xfrm>
            <a:off x="1260820" y="1013612"/>
            <a:ext cx="9906784" cy="7223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>
                <a:latin typeface="Arial Nova" panose="020B0504020202020204" pitchFamily="34" charset="0"/>
              </a:rPr>
              <a:t>CORRIDOR ADVISOR ROLE</a:t>
            </a:r>
          </a:p>
          <a:p>
            <a:pPr>
              <a:lnSpc>
                <a:spcPct val="114000"/>
              </a:lnSpc>
            </a:pPr>
            <a:endParaRPr lang="en-US" sz="2200" b="1" dirty="0">
              <a:latin typeface="Arial Nova" panose="020B05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</a:rPr>
              <a:t>Assess and Advise the Delivery of Priority State Highway Improvement Projects that use Measure X funds: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 Nova" panose="020B0504020202020204" pitchFamily="34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" panose="020B0504020202020204" pitchFamily="34" charset="0"/>
              </a:rPr>
              <a:t>State Route 68 Scenic Highway</a:t>
            </a:r>
            <a:endParaRPr lang="en-US" sz="2200" dirty="0">
              <a:latin typeface="Arial Nova" panose="020B0504020202020204" pitchFamily="34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" panose="020B0504020202020204" pitchFamily="34" charset="0"/>
              </a:rPr>
              <a:t>US 101 South of Salinas</a:t>
            </a:r>
            <a:endParaRPr lang="en-US" sz="2200" dirty="0">
              <a:latin typeface="Arial Nova" panose="020B0504020202020204" pitchFamily="34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" panose="020B0504020202020204" pitchFamily="34" charset="0"/>
              </a:rPr>
              <a:t>State Route 156 West</a:t>
            </a:r>
            <a:endParaRPr lang="en-US" sz="2200" dirty="0">
              <a:latin typeface="Arial Nova" panose="020B05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 Nova" panose="020B05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</a:rPr>
              <a:t>Evaluate Project Delivery Schedules and Develop Implementation and Funding Strategies.</a:t>
            </a:r>
          </a:p>
          <a:p>
            <a:pPr>
              <a:lnSpc>
                <a:spcPct val="114000"/>
              </a:lnSpc>
            </a:pPr>
            <a:endParaRPr lang="en-US" sz="2200" dirty="0">
              <a:latin typeface="Arial Nova" panose="020B05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</a:rPr>
              <a:t>Coordinate with Caltrans, TAMC, and others to facilitate Project Implementation and Funding.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 Nova" panose="020B05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Nova" panose="020B0504020202020204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latin typeface="Arial Nova" panose="020B0504020202020204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Arial Nova" panose="020B0504020202020204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E16C79E-C203-FDF0-9439-19310C86D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217" y="73926"/>
            <a:ext cx="679191" cy="69462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698C804-A1A8-9781-32A3-8FE2FA30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85" y="186861"/>
            <a:ext cx="1866019" cy="4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9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E295-59E3-F567-DDD9-D8570FE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365125"/>
            <a:ext cx="8837619" cy="115617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800" b="1" u="sng" dirty="0">
                <a:latin typeface="Arial Nova" panose="020B0504020202020204" pitchFamily="34" charset="0"/>
              </a:rPr>
              <a:t>ALTERNATIVES </a:t>
            </a:r>
            <a:br>
              <a:rPr lang="en-US" sz="2800" b="1" u="sng" dirty="0">
                <a:latin typeface="Arial Nova" panose="020B0504020202020204" pitchFamily="34" charset="0"/>
              </a:rPr>
            </a:br>
            <a:r>
              <a:rPr lang="en-US" sz="2800" b="1" u="sng" dirty="0">
                <a:latin typeface="Arial Nova" panose="020B0504020202020204" pitchFamily="34" charset="0"/>
              </a:rPr>
              <a:t>NO LONGER UNDER CONSIDERATION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49D9-093C-9FB7-3304-9A601FE5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1917813"/>
            <a:ext cx="10765221" cy="4259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sz="2400" dirty="0"/>
              <a:t>Managed Lanes</a:t>
            </a:r>
          </a:p>
          <a:p>
            <a:pPr lvl="2"/>
            <a:r>
              <a:rPr lang="en-US" sz="2400" dirty="0"/>
              <a:t>Construct an Additional Center Lane to be used for Westbound Traffic in the AM and Eastbound Traffic in the PM Peak Periods</a:t>
            </a:r>
          </a:p>
          <a:p>
            <a:pPr lvl="2"/>
            <a:r>
              <a:rPr lang="en-US" sz="2400" dirty="0"/>
              <a:t>Difficult to Implement Due to the Number of Intersections</a:t>
            </a:r>
          </a:p>
          <a:p>
            <a:pPr lvl="2"/>
            <a:r>
              <a:rPr lang="en-US" sz="2400" dirty="0"/>
              <a:t>On-going Operations and Maintenance Challenges</a:t>
            </a:r>
          </a:p>
          <a:p>
            <a:pPr lvl="1"/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F4BA32A-565E-5047-B279-1EF68BA2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65" y="375210"/>
            <a:ext cx="2261647" cy="7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B04DB-42BE-B1B2-730F-A68137578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6" y="382385"/>
            <a:ext cx="9172226" cy="111329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 spc="200" dirty="0"/>
            </a:br>
            <a:endParaRPr lang="en-US" sz="3600" spc="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183C6-E449-A905-A429-AC287419E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6" y="1785257"/>
            <a:ext cx="10668004" cy="3983947"/>
          </a:xfrm>
        </p:spPr>
        <p:txBody>
          <a:bodyPr vert="horz" lIns="91440" tIns="45720" rIns="91440" bIns="45720" rtlCol="0">
            <a:normAutofit/>
          </a:bodyPr>
          <a:lstStyle/>
          <a:p>
            <a:pPr marL="9144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Community Outreach Event </a:t>
            </a:r>
          </a:p>
          <a:p>
            <a:pPr marL="13716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July 19, 2023  -   4:30 pm to 7:30 pm</a:t>
            </a:r>
          </a:p>
          <a:p>
            <a:pPr marL="1371600" lvl="2" indent="-342900" algn="l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</a:rPr>
              <a:t>WeatherTech</a:t>
            </a:r>
            <a:r>
              <a:rPr lang="en-US" sz="2200" dirty="0">
                <a:solidFill>
                  <a:schemeClr val="tx2"/>
                </a:solidFill>
              </a:rPr>
              <a:t> Raceway Laguna </a:t>
            </a:r>
            <a:r>
              <a:rPr lang="en-US" sz="2200" dirty="0" err="1">
                <a:solidFill>
                  <a:schemeClr val="tx2"/>
                </a:solidFill>
              </a:rPr>
              <a:t>Seca</a:t>
            </a:r>
            <a:endParaRPr lang="en-US" sz="2200" dirty="0">
              <a:solidFill>
                <a:schemeClr val="tx2"/>
              </a:solidFill>
            </a:endParaRPr>
          </a:p>
          <a:p>
            <a:pPr marL="9144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Event Objectives</a:t>
            </a:r>
          </a:p>
          <a:p>
            <a:pPr marL="13716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Provide Update on Project Delivery</a:t>
            </a:r>
          </a:p>
          <a:p>
            <a:pPr marL="13716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Review the Project’s Purpose and Need</a:t>
            </a:r>
          </a:p>
          <a:p>
            <a:pPr marL="13716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Review Alternatives</a:t>
            </a:r>
          </a:p>
          <a:p>
            <a:pPr marL="13716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Share Opportunities for Public and Stakeholders to Provide Input</a:t>
            </a:r>
          </a:p>
          <a:p>
            <a:pPr marL="571500" lvl="1" algn="l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202669D-5EEE-8ED6-3BA6-46359CCE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90" y="418416"/>
            <a:ext cx="3785577" cy="12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6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04DB-42BE-B1B2-730F-A68137578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90" y="341205"/>
            <a:ext cx="8229321" cy="1258995"/>
          </a:xfrm>
        </p:spPr>
        <p:txBody>
          <a:bodyPr>
            <a:normAutofit/>
          </a:bodyPr>
          <a:lstStyle/>
          <a:p>
            <a:br>
              <a:rPr lang="en-US" sz="3600">
                <a:latin typeface="Arial Nova" panose="020B0504020202020204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183C6-E449-A905-A429-AC287419E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1303283"/>
            <a:ext cx="10857186" cy="5129047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NEED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Congestion causing Traffic Delays and unreliable Travel Times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Collisions Rates above the Statewide Average for a Similar Roadway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Rear-end Collisions typically caused by long queues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Wildlife barrier between Fort Ord National Monument &amp; Los Padres National Forrest.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PURPOSE</a:t>
            </a:r>
            <a:r>
              <a:rPr lang="en-US" dirty="0"/>
              <a:t>	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Improve Traffic Flow throughout the Corridor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Address Safety by Reducing the Rate and Severity of Collisions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Enhance Wildlife Connectivity &amp; Reduce Wildlife / Vehicles Collisions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Improve Bicycle &amp; Pedestrian Access at the Intersections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91C7979-6425-C637-8D69-03790CFA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22" y="336179"/>
            <a:ext cx="4398130" cy="11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84B6-32BD-9D47-3F45-F9798EB7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12A69-F69B-8C47-2618-DCBA184F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1" y="1734143"/>
            <a:ext cx="10863686" cy="378612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193F019-5720-02F1-5922-39E7CFD7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022" y="336179"/>
            <a:ext cx="4398130" cy="11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30532-B3AB-4EEE-98BC-9EB0E449910F}"/>
              </a:ext>
            </a:extLst>
          </p:cNvPr>
          <p:cNvGrpSpPr/>
          <p:nvPr/>
        </p:nvGrpSpPr>
        <p:grpSpPr>
          <a:xfrm>
            <a:off x="216816" y="2687787"/>
            <a:ext cx="1941922" cy="1862265"/>
            <a:chOff x="726109" y="1959632"/>
            <a:chExt cx="2600364" cy="2004748"/>
          </a:xfrm>
          <a:solidFill>
            <a:schemeClr val="accent2">
              <a:lumMod val="75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726109" y="1959632"/>
              <a:ext cx="1962820" cy="200474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 &amp; Constraints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2692474" y="2448325"/>
              <a:ext cx="633999" cy="9646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69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cap="all" dirty="0">
                <a:latin typeface="Arial Nova" panose="020B0504020202020204" pitchFamily="34" charset="0"/>
                <a:cs typeface="Arial"/>
              </a:rPr>
              <a:t>Stages to Delivering Projects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62763" y="4514851"/>
            <a:ext cx="2466474" cy="776037"/>
            <a:chOff x="4418012" y="4648200"/>
            <a:chExt cx="3288632" cy="141571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18012" y="4648200"/>
              <a:ext cx="0" cy="141571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706644" y="4648200"/>
              <a:ext cx="0" cy="141571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0435C3-2FD2-4A8F-96F7-C568A28184CB}"/>
              </a:ext>
            </a:extLst>
          </p:cNvPr>
          <p:cNvGrpSpPr/>
          <p:nvPr/>
        </p:nvGrpSpPr>
        <p:grpSpPr>
          <a:xfrm>
            <a:off x="2168166" y="2687788"/>
            <a:ext cx="1707134" cy="2011194"/>
            <a:chOff x="895928" y="1928275"/>
            <a:chExt cx="2474840" cy="2004748"/>
          </a:xfrm>
        </p:grpSpPr>
        <p:sp>
          <p:nvSpPr>
            <p:cNvPr id="70" name="Right Arrow 47">
              <a:extLst>
                <a:ext uri="{FF2B5EF4-FFF2-40B4-BE49-F238E27FC236}">
                  <a16:creationId xmlns:a16="http://schemas.microsoft.com/office/drawing/2014/main" id="{3DB3A654-2F8B-487F-A530-12FAB61C6742}"/>
                </a:ext>
              </a:extLst>
            </p:cNvPr>
            <p:cNvSpPr/>
            <p:nvPr/>
          </p:nvSpPr>
          <p:spPr>
            <a:xfrm>
              <a:off x="2749203" y="2448325"/>
              <a:ext cx="621565" cy="96464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F8A208-92D1-4694-A721-673E9C18C8A4}"/>
                </a:ext>
              </a:extLst>
            </p:cNvPr>
            <p:cNvSpPr/>
            <p:nvPr/>
          </p:nvSpPr>
          <p:spPr>
            <a:xfrm>
              <a:off x="895928" y="1928275"/>
              <a:ext cx="1853275" cy="20047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Viable Concepts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99AB520-F720-4975-A4CF-A6CBB450A2CB}"/>
              </a:ext>
            </a:extLst>
          </p:cNvPr>
          <p:cNvGrpSpPr/>
          <p:nvPr/>
        </p:nvGrpSpPr>
        <p:grpSpPr>
          <a:xfrm>
            <a:off x="3906831" y="2806688"/>
            <a:ext cx="1843520" cy="1773392"/>
            <a:chOff x="633614" y="1477306"/>
            <a:chExt cx="2992199" cy="2004748"/>
          </a:xfrm>
          <a:solidFill>
            <a:schemeClr val="accent4">
              <a:lumMod val="75000"/>
            </a:schemeClr>
          </a:solidFill>
        </p:grpSpPr>
        <p:sp>
          <p:nvSpPr>
            <p:cNvPr id="73" name="Right Arrow 47">
              <a:extLst>
                <a:ext uri="{FF2B5EF4-FFF2-40B4-BE49-F238E27FC236}">
                  <a16:creationId xmlns:a16="http://schemas.microsoft.com/office/drawing/2014/main" id="{37A8E40F-11FA-4297-A75F-4286C49183B4}"/>
                </a:ext>
              </a:extLst>
            </p:cNvPr>
            <p:cNvSpPr/>
            <p:nvPr/>
          </p:nvSpPr>
          <p:spPr>
            <a:xfrm>
              <a:off x="2535042" y="1919691"/>
              <a:ext cx="1090771" cy="9646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EBC1E40-A6EC-4E9D-9C11-0CABD2769AC4}"/>
                </a:ext>
              </a:extLst>
            </p:cNvPr>
            <p:cNvSpPr/>
            <p:nvPr/>
          </p:nvSpPr>
          <p:spPr>
            <a:xfrm>
              <a:off x="633614" y="1477306"/>
              <a:ext cx="2103721" cy="2004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Env. Review </a:t>
              </a:r>
            </a:p>
          </p:txBody>
        </p:sp>
      </p:grpSp>
      <p:sp>
        <p:nvSpPr>
          <p:cNvPr id="76" name="Right Arrow 47">
            <a:extLst>
              <a:ext uri="{FF2B5EF4-FFF2-40B4-BE49-F238E27FC236}">
                <a16:creationId xmlns:a16="http://schemas.microsoft.com/office/drawing/2014/main" id="{FEF99EE9-F562-40F1-AB0F-4EA0DFCF5BB1}"/>
              </a:ext>
            </a:extLst>
          </p:cNvPr>
          <p:cNvSpPr/>
          <p:nvPr/>
        </p:nvSpPr>
        <p:spPr>
          <a:xfrm>
            <a:off x="9445665" y="4079233"/>
            <a:ext cx="580068" cy="707572"/>
          </a:xfrm>
          <a:prstGeom prst="rightArrow">
            <a:avLst/>
          </a:prstGeom>
          <a:solidFill>
            <a:srgbClr val="975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53F1D3-E7DA-41A6-B199-8A3C40F88168}"/>
              </a:ext>
            </a:extLst>
          </p:cNvPr>
          <p:cNvSpPr/>
          <p:nvPr/>
        </p:nvSpPr>
        <p:spPr>
          <a:xfrm>
            <a:off x="7701616" y="3640559"/>
            <a:ext cx="1739814" cy="1773392"/>
          </a:xfrm>
          <a:prstGeom prst="rect">
            <a:avLst/>
          </a:prstGeom>
          <a:solidFill>
            <a:srgbClr val="975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434DC03-AF00-490D-8B80-E71C8B7D0A95}"/>
              </a:ext>
            </a:extLst>
          </p:cNvPr>
          <p:cNvSpPr/>
          <p:nvPr/>
        </p:nvSpPr>
        <p:spPr>
          <a:xfrm>
            <a:off x="10034495" y="2603705"/>
            <a:ext cx="1831683" cy="17733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latin typeface="Arial"/>
                <a:cs typeface="Arial"/>
              </a:rPr>
              <a:t>Construction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689" y="5498268"/>
            <a:ext cx="11356621" cy="559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Input and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3592B-8968-4ED4-8190-CEC9157D9432}"/>
              </a:ext>
            </a:extLst>
          </p:cNvPr>
          <p:cNvSpPr txBox="1"/>
          <p:nvPr/>
        </p:nvSpPr>
        <p:spPr>
          <a:xfrm>
            <a:off x="4048291" y="4980869"/>
            <a:ext cx="1216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Today</a:t>
            </a:r>
            <a:endParaRPr lang="en-US" sz="2400" b="1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4AE4E7-FD50-F6E1-BE59-183D5FB2742F}"/>
              </a:ext>
            </a:extLst>
          </p:cNvPr>
          <p:cNvSpPr/>
          <p:nvPr/>
        </p:nvSpPr>
        <p:spPr>
          <a:xfrm>
            <a:off x="417689" y="6113685"/>
            <a:ext cx="11356621" cy="559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Funding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EEAACE2-5643-489C-A421-1E2D4E82793F}"/>
              </a:ext>
            </a:extLst>
          </p:cNvPr>
          <p:cNvCxnSpPr>
            <a:cxnSpLocks/>
          </p:cNvCxnSpPr>
          <p:nvPr/>
        </p:nvCxnSpPr>
        <p:spPr>
          <a:xfrm>
            <a:off x="4695739" y="4377097"/>
            <a:ext cx="0" cy="560585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C244741-A775-792A-F2DC-FE7CCA23D29D}"/>
              </a:ext>
            </a:extLst>
          </p:cNvPr>
          <p:cNvSpPr/>
          <p:nvPr/>
        </p:nvSpPr>
        <p:spPr>
          <a:xfrm>
            <a:off x="7758630" y="1795068"/>
            <a:ext cx="1739814" cy="1773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latin typeface="Arial"/>
                <a:cs typeface="Arial"/>
              </a:rPr>
              <a:t>Right of Way and Permits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47">
            <a:extLst>
              <a:ext uri="{FF2B5EF4-FFF2-40B4-BE49-F238E27FC236}">
                <a16:creationId xmlns:a16="http://schemas.microsoft.com/office/drawing/2014/main" id="{239E2193-AB1F-C32E-91A5-C6DD414A14C0}"/>
              </a:ext>
            </a:extLst>
          </p:cNvPr>
          <p:cNvSpPr/>
          <p:nvPr/>
        </p:nvSpPr>
        <p:spPr>
          <a:xfrm>
            <a:off x="9422897" y="2247057"/>
            <a:ext cx="580068" cy="7075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6A5ECC7B-9ECE-A8E6-C9BB-7C619199A5C0}"/>
              </a:ext>
            </a:extLst>
          </p:cNvPr>
          <p:cNvSpPr/>
          <p:nvPr/>
        </p:nvSpPr>
        <p:spPr>
          <a:xfrm rot="5400000">
            <a:off x="1556246" y="4471592"/>
            <a:ext cx="731520" cy="1216152"/>
          </a:xfrm>
          <a:prstGeom prst="curvedLeftArrow">
            <a:avLst/>
          </a:prstGeom>
          <a:solidFill>
            <a:srgbClr val="6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8D8E4061-8D4D-D18C-087E-B910808764C6}"/>
              </a:ext>
            </a:extLst>
          </p:cNvPr>
          <p:cNvSpPr/>
          <p:nvPr/>
        </p:nvSpPr>
        <p:spPr>
          <a:xfrm rot="16200000">
            <a:off x="1556246" y="1638295"/>
            <a:ext cx="731520" cy="1216152"/>
          </a:xfrm>
          <a:prstGeom prst="curvedLeftArrow">
            <a:avLst/>
          </a:prstGeom>
          <a:solidFill>
            <a:srgbClr val="6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8943DFD-AF41-1D97-6230-19DC85D1C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363" y="365124"/>
            <a:ext cx="2261647" cy="7251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CA65F9-B6DC-1110-4625-4E1B679411A5}"/>
              </a:ext>
            </a:extLst>
          </p:cNvPr>
          <p:cNvSpPr/>
          <p:nvPr/>
        </p:nvSpPr>
        <p:spPr>
          <a:xfrm>
            <a:off x="5750350" y="2806688"/>
            <a:ext cx="1378065" cy="183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Selected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B5EA7DA-2469-02F2-12D2-BF8151A20AAA}"/>
              </a:ext>
            </a:extLst>
          </p:cNvPr>
          <p:cNvSpPr/>
          <p:nvPr/>
        </p:nvSpPr>
        <p:spPr>
          <a:xfrm>
            <a:off x="7128415" y="3230900"/>
            <a:ext cx="527289" cy="77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  <p:bldP spid="21" grpId="0" animBg="1"/>
      <p:bldP spid="9" grpId="0"/>
      <p:bldP spid="23" grpId="0" animBg="1"/>
      <p:bldP spid="24" grpId="0" animBg="1"/>
      <p:bldP spid="25" grpId="0" animBg="1"/>
      <p:bldP spid="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E295-59E3-F567-DDD9-D8570FE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365125"/>
            <a:ext cx="8934724" cy="10428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Arial Nova" panose="020B0504020202020204" pitchFamily="34" charset="0"/>
                <a:cs typeface="Arial" panose="020B0604020202020204" pitchFamily="34" charset="0"/>
              </a:rPr>
              <a:t>ALTERNATIVES </a:t>
            </a:r>
            <a:br>
              <a:rPr lang="en-US" sz="3200" b="1" u="sng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3200" b="1" u="sng" dirty="0">
                <a:latin typeface="Arial Nova" panose="020B0504020202020204" pitchFamily="34" charset="0"/>
                <a:cs typeface="Arial" panose="020B0604020202020204" pitchFamily="34" charset="0"/>
              </a:rPr>
              <a:t>UNDER CONSIDERATION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03A9FF-63AB-B1E6-BCAD-638E6668D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27933"/>
              </p:ext>
            </p:extLst>
          </p:nvPr>
        </p:nvGraphicFramePr>
        <p:xfrm>
          <a:off x="989814" y="1376855"/>
          <a:ext cx="10363986" cy="48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4A4A4A8-9408-EBED-CA24-5539A7B05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5463" y="365125"/>
            <a:ext cx="2261647" cy="7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0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E295-59E3-F567-DDD9-D8570FE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37" y="365125"/>
            <a:ext cx="9095448" cy="1011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latin typeface="Arial Nova" panose="020B0504020202020204" pitchFamily="34" charset="0"/>
              </a:rPr>
              <a:t>ALTERNATIVES </a:t>
            </a:r>
            <a:br>
              <a:rPr lang="en-US" sz="2800" b="1" u="sng" dirty="0">
                <a:latin typeface="Arial Nova" panose="020B0504020202020204" pitchFamily="34" charset="0"/>
              </a:rPr>
            </a:br>
            <a:r>
              <a:rPr lang="en-US" sz="2800" b="1" u="sng" dirty="0">
                <a:latin typeface="Arial Nova" panose="020B0504020202020204" pitchFamily="34" charset="0"/>
              </a:rPr>
              <a:t>NO LONGER 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49D9-093C-9FB7-3304-9A601FE5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1376855"/>
            <a:ext cx="10765221" cy="4800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sz="3200" dirty="0"/>
              <a:t>Full Corridor Widening</a:t>
            </a:r>
          </a:p>
          <a:p>
            <a:pPr lvl="1"/>
            <a:r>
              <a:rPr lang="en-US" sz="3200" dirty="0"/>
              <a:t>Bypass (Full Bypass and Corral de Tierra Bypass) </a:t>
            </a:r>
          </a:p>
          <a:p>
            <a:pPr lvl="1"/>
            <a:r>
              <a:rPr lang="en-US" sz="3200" dirty="0"/>
              <a:t>Managed Lanes (Bi-Directional Peak Period Lane)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6CE792A-2AD7-CE37-4CCA-726D0F331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706" y="345497"/>
            <a:ext cx="2261647" cy="7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E295-59E3-F567-DDD9-D8570FE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365125"/>
            <a:ext cx="8586766" cy="685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Arial Nova" panose="020B0504020202020204" pitchFamily="34" charset="0"/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49D9-093C-9FB7-3304-9A601FE5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1376855"/>
            <a:ext cx="10765221" cy="48001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400" dirty="0"/>
              <a:t>Draft Environmental Document Release 			September 2023</a:t>
            </a:r>
          </a:p>
          <a:p>
            <a:pPr lvl="1"/>
            <a:r>
              <a:rPr lang="en-US" sz="2400" dirty="0"/>
              <a:t>Project Approval &amp; Environmental Document Completion	Fall 2024</a:t>
            </a:r>
          </a:p>
          <a:p>
            <a:pPr lvl="1"/>
            <a:r>
              <a:rPr lang="en-US" sz="2400" dirty="0"/>
              <a:t>Right of Way  Completion					Winter 2025</a:t>
            </a:r>
          </a:p>
          <a:p>
            <a:pPr lvl="1"/>
            <a:r>
              <a:rPr lang="en-US" sz="2400" dirty="0"/>
              <a:t>Design &amp; Permitting Completion				Summer 2027</a:t>
            </a:r>
          </a:p>
          <a:p>
            <a:pPr lvl="1"/>
            <a:r>
              <a:rPr lang="en-US" sz="2400" dirty="0"/>
              <a:t>Begin Construction (subject to funding)			Winter 2028</a:t>
            </a:r>
          </a:p>
          <a:p>
            <a:pPr lvl="1"/>
            <a:r>
              <a:rPr lang="en-US" sz="2400" dirty="0"/>
              <a:t>End Construction						Fall 2029</a:t>
            </a:r>
          </a:p>
          <a:p>
            <a:pPr lvl="1"/>
            <a:endParaRPr lang="en-US" sz="2400" dirty="0"/>
          </a:p>
          <a:p>
            <a:pPr marL="457200" lvl="1" indent="0" algn="ctr">
              <a:buNone/>
            </a:pPr>
            <a:r>
              <a:rPr lang="en-US" sz="2000" i="1" u="sng" dirty="0"/>
              <a:t>Improvements Could Be Completed in Phases</a:t>
            </a:r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DE8F4E4-56F6-A53B-1F7B-10CCFF04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65" y="375210"/>
            <a:ext cx="2261647" cy="7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13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7" ma:contentTypeDescription="Create a new document." ma:contentTypeScope="" ma:versionID="8076eaba1d71ec71e4ee2fed84b9017b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e8f68ea18a4c701a9e76dd67f5fbc0f5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b3e53e-12d5-4e58-a8f6-425b524cd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b4c813-3d77-496f-a794-c7be73d0bcde}" ma:internalName="TaxCatchAll" ma:showField="CatchAllData" ma:web="faf2dff7-1506-4aa5-8991-bbb7af5dd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2578f-816f-46db-a965-a1ef8daeb1c2">
      <Terms xmlns="http://schemas.microsoft.com/office/infopath/2007/PartnerControls"/>
    </lcf76f155ced4ddcb4097134ff3c332f>
    <_Flow_SignoffStatus xmlns="dc22578f-816f-46db-a965-a1ef8daeb1c2" xsi:nil="true"/>
    <TaxCatchAll xmlns="faf2dff7-1506-4aa5-8991-bbb7af5dd8fc" xsi:nil="true"/>
  </documentManagement>
</p:properties>
</file>

<file path=customXml/itemProps1.xml><?xml version="1.0" encoding="utf-8"?>
<ds:datastoreItem xmlns:ds="http://schemas.openxmlformats.org/officeDocument/2006/customXml" ds:itemID="{5A114299-8569-4755-AA73-45FF120B773D}"/>
</file>

<file path=customXml/itemProps2.xml><?xml version="1.0" encoding="utf-8"?>
<ds:datastoreItem xmlns:ds="http://schemas.openxmlformats.org/officeDocument/2006/customXml" ds:itemID="{78BDA47D-1B17-40F4-97A9-40BF3B31B524}"/>
</file>

<file path=customXml/itemProps3.xml><?xml version="1.0" encoding="utf-8"?>
<ds:datastoreItem xmlns:ds="http://schemas.openxmlformats.org/officeDocument/2006/customXml" ds:itemID="{464E6E0A-CAB2-41F6-8CB7-62F97545916C}"/>
</file>

<file path=docProps/app.xml><?xml version="1.0" encoding="utf-8"?>
<Properties xmlns="http://schemas.openxmlformats.org/officeDocument/2006/extended-properties" xmlns:vt="http://schemas.openxmlformats.org/officeDocument/2006/docPropsVTypes">
  <Template>{CC716E70-6EB6-7A42-9BD5-2F3234265EAF}tf10001071</Template>
  <TotalTime>9252</TotalTime>
  <Words>782</Words>
  <Application>Microsoft Macintosh PowerPoint</Application>
  <PresentationFormat>Widescreen</PresentationFormat>
  <Paragraphs>154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Nova</vt:lpstr>
      <vt:lpstr>Calibri</vt:lpstr>
      <vt:lpstr>Gill Sans MT</vt:lpstr>
      <vt:lpstr>Impact</vt:lpstr>
      <vt:lpstr>Badge</vt:lpstr>
      <vt:lpstr>measure x priority projects  CORRIDOR ADVISOR update  may 24, 2023 </vt:lpstr>
      <vt:lpstr>PowerPoint Presentation</vt:lpstr>
      <vt:lpstr> </vt:lpstr>
      <vt:lpstr> </vt:lpstr>
      <vt:lpstr>PowerPoint Presentation</vt:lpstr>
      <vt:lpstr>Stages to Delivering Projects</vt:lpstr>
      <vt:lpstr>ALTERNATIVES  UNDER CONSIDERATION</vt:lpstr>
      <vt:lpstr>ALTERNATIVES  NO LONGER UNDER CONSIDERATION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to Delivering Projects</vt:lpstr>
      <vt:lpstr>PowerPoint Presentation</vt:lpstr>
      <vt:lpstr> QUESTIONS</vt:lpstr>
      <vt:lpstr>ALTERNATIVES  NO LONGER UNDER CONSIDERATION</vt:lpstr>
      <vt:lpstr>ALTERNATIVES  NO LONGER UNDER CONSIDERATION (continued)</vt:lpstr>
      <vt:lpstr>ALTERNATIVES  NO LONGER UNDER CONSIDERATION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 AREA ROADWAY CONDITIONS THROUGH JUNE 2021  PM PEAK</dc:title>
  <dc:creator>Thomas Szelazek</dc:creator>
  <cp:lastModifiedBy>Tony Harris</cp:lastModifiedBy>
  <cp:revision>265</cp:revision>
  <dcterms:created xsi:type="dcterms:W3CDTF">2021-09-03T19:00:38Z</dcterms:created>
  <dcterms:modified xsi:type="dcterms:W3CDTF">2023-05-19T18:34:40Z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0x0101009A89A18C41AAC3418EBFC4D13CA3E59E</vt:lpwstr>
  </property>
</Properties>
</file>