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53"/>
  </p:notesMasterIdLst>
  <p:handoutMasterIdLst>
    <p:handoutMasterId r:id="rId54"/>
  </p:handoutMasterIdLst>
  <p:sldIdLst>
    <p:sldId id="286" r:id="rId5"/>
    <p:sldId id="287" r:id="rId6"/>
    <p:sldId id="394" r:id="rId7"/>
    <p:sldId id="321" r:id="rId8"/>
    <p:sldId id="338" r:id="rId9"/>
    <p:sldId id="389" r:id="rId10"/>
    <p:sldId id="301" r:id="rId11"/>
    <p:sldId id="360" r:id="rId12"/>
    <p:sldId id="257" r:id="rId13"/>
    <p:sldId id="304" r:id="rId14"/>
    <p:sldId id="379" r:id="rId15"/>
    <p:sldId id="380" r:id="rId16"/>
    <p:sldId id="396" r:id="rId17"/>
    <p:sldId id="397" r:id="rId18"/>
    <p:sldId id="381" r:id="rId19"/>
    <p:sldId id="305" r:id="rId20"/>
    <p:sldId id="384" r:id="rId21"/>
    <p:sldId id="313" r:id="rId22"/>
    <p:sldId id="378" r:id="rId23"/>
    <p:sldId id="307" r:id="rId24"/>
    <p:sldId id="308" r:id="rId25"/>
    <p:sldId id="309" r:id="rId26"/>
    <p:sldId id="310" r:id="rId27"/>
    <p:sldId id="312" r:id="rId28"/>
    <p:sldId id="385" r:id="rId29"/>
    <p:sldId id="383" r:id="rId30"/>
    <p:sldId id="294" r:id="rId31"/>
    <p:sldId id="361" r:id="rId32"/>
    <p:sldId id="318" r:id="rId33"/>
    <p:sldId id="325" r:id="rId34"/>
    <p:sldId id="323" r:id="rId35"/>
    <p:sldId id="320" r:id="rId36"/>
    <p:sldId id="316" r:id="rId37"/>
    <p:sldId id="317" r:id="rId38"/>
    <p:sldId id="311" r:id="rId39"/>
    <p:sldId id="314" r:id="rId40"/>
    <p:sldId id="392" r:id="rId41"/>
    <p:sldId id="391" r:id="rId42"/>
    <p:sldId id="330" r:id="rId43"/>
    <p:sldId id="359" r:id="rId44"/>
    <p:sldId id="333" r:id="rId45"/>
    <p:sldId id="387" r:id="rId46"/>
    <p:sldId id="390" r:id="rId47"/>
    <p:sldId id="319" r:id="rId48"/>
    <p:sldId id="386" r:id="rId49"/>
    <p:sldId id="357" r:id="rId50"/>
    <p:sldId id="324" r:id="rId51"/>
    <p:sldId id="292"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C31F"/>
    <a:srgbClr val="66FF66"/>
    <a:srgbClr val="FFD833"/>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a Wright" userId="344a00e2-f36d-427c-920a-25d8ad6ed574" providerId="ADAL" clId="{1C0507E9-6549-446E-A645-440AAF41C45D}"/>
    <pc:docChg chg="modSld">
      <pc:chgData name="Theresa Wright" userId="344a00e2-f36d-427c-920a-25d8ad6ed574" providerId="ADAL" clId="{1C0507E9-6549-446E-A645-440AAF41C45D}" dt="2025-04-16T17:29:07.743" v="2" actId="166"/>
      <pc:docMkLst>
        <pc:docMk/>
      </pc:docMkLst>
      <pc:sldChg chg="modSp mod">
        <pc:chgData name="Theresa Wright" userId="344a00e2-f36d-427c-920a-25d8ad6ed574" providerId="ADAL" clId="{1C0507E9-6549-446E-A645-440AAF41C45D}" dt="2025-04-16T17:28:14.183" v="1" actId="167"/>
        <pc:sldMkLst>
          <pc:docMk/>
          <pc:sldMk cId="1724434558" sldId="257"/>
        </pc:sldMkLst>
      </pc:sldChg>
      <pc:sldChg chg="modSp mod">
        <pc:chgData name="Theresa Wright" userId="344a00e2-f36d-427c-920a-25d8ad6ed574" providerId="ADAL" clId="{1C0507E9-6549-446E-A645-440AAF41C45D}" dt="2025-04-16T17:29:07.743" v="2" actId="166"/>
        <pc:sldMkLst>
          <pc:docMk/>
          <pc:sldMk cId="236703256" sldId="2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258B9C1D-D5F0-40C7-8F3F-C1321B524707}" type="datetimeFigureOut">
              <a:rPr lang="en-US" smtClean="0"/>
              <a:pPr/>
              <a:t>8/20/2025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681BEB5C-E893-4106-BB27-9D0C3CFC205F}" type="slidenum">
              <a:rPr lang="en-US" smtClean="0"/>
              <a:pPr/>
              <a:t>‹#›</a:t>
            </a:fld>
            <a:endParaRPr lang="en-US"/>
          </a:p>
        </p:txBody>
      </p:sp>
    </p:spTree>
    <p:extLst>
      <p:ext uri="{BB962C8B-B14F-4D97-AF65-F5344CB8AC3E}">
        <p14:creationId xmlns:p14="http://schemas.microsoft.com/office/powerpoint/2010/main" val="262484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51435B09-0189-43C7-84A7-295AA47DD6DE}" type="datetimeFigureOut">
              <a:rPr lang="en-US" smtClean="0"/>
              <a:pPr/>
              <a:t>8/20/2025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5D3DDD96-F5A0-4C93-94C9-9F7238BE994C}" type="slidenum">
              <a:rPr lang="en-US" smtClean="0"/>
              <a:pPr/>
              <a:t>‹#›</a:t>
            </a:fld>
            <a:endParaRPr lang="en-US"/>
          </a:p>
        </p:txBody>
      </p:sp>
    </p:spTree>
    <p:extLst>
      <p:ext uri="{BB962C8B-B14F-4D97-AF65-F5344CB8AC3E}">
        <p14:creationId xmlns:p14="http://schemas.microsoft.com/office/powerpoint/2010/main" val="714791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county as other road system related assets including bridges and appurtenance (e.g. signs) where there are significant deferred maintenance needs. That said, the focus of the 2020 Board referral was to establish a funding program that would improve the condition of the County’s road s to at least a Fir standard over the next 10 years.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D3DDD96-F5A0-4C93-94C9-9F7238BE994C}" type="slidenum">
              <a:rPr lang="en-US" smtClean="0"/>
              <a:pPr/>
              <a:t>5</a:t>
            </a:fld>
            <a:endParaRPr lang="en-US"/>
          </a:p>
        </p:txBody>
      </p:sp>
    </p:spTree>
    <p:extLst>
      <p:ext uri="{BB962C8B-B14F-4D97-AF65-F5344CB8AC3E}">
        <p14:creationId xmlns:p14="http://schemas.microsoft.com/office/powerpoint/2010/main" val="2241418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gn="l"/>
            <a:r>
              <a:rPr lang="en-US" sz="1800" b="0" i="0" u="none" strike="noStrike" baseline="0">
                <a:latin typeface="CIDFont+F11"/>
              </a:rPr>
              <a:t>The project is based on a Roadway Safety Signage and Striping Audit (RSSA) that was funded by a Highway Safety Improvement Program (HSIP) grant. The County was awarded a Highway Safety</a:t>
            </a:r>
          </a:p>
          <a:p>
            <a:pPr algn="l"/>
            <a:r>
              <a:rPr lang="en-US" sz="1800" b="0" i="0" u="none" strike="noStrike" baseline="0">
                <a:latin typeface="CIDFont+F11"/>
              </a:rPr>
              <a:t>Improvement Program (HSIP) grant in amount of $3,222,200 by the California Department of Transportation (Caltrans). The study evaluated approximately 250 miles of County roads throughout the</a:t>
            </a:r>
          </a:p>
          <a:p>
            <a:pPr algn="l"/>
            <a:r>
              <a:rPr lang="en-US" sz="1800" b="0" i="0" u="none" strike="noStrike" baseline="0">
                <a:latin typeface="CIDFont+F11"/>
              </a:rPr>
              <a:t>County, and made various recommendations. These recommendations are being implemented in the construction phase. The construction phase of this project, in general, consists of striping 39 miles of</a:t>
            </a:r>
          </a:p>
          <a:p>
            <a:pPr algn="l"/>
            <a:r>
              <a:rPr lang="en-US" sz="1800" b="0" i="0" u="none" strike="noStrike" baseline="0">
                <a:latin typeface="CIDFont+F11"/>
              </a:rPr>
              <a:t>county roads at various locations throughout the county (with no passing zone detail 22 where warranted) and replacing existing signs, relocating existing signs, and installing new signs as identified in</a:t>
            </a:r>
          </a:p>
          <a:p>
            <a:pPr algn="l"/>
            <a:r>
              <a:rPr lang="en-US" sz="1800" b="0" i="0" u="none" strike="noStrike" baseline="0">
                <a:latin typeface="CIDFont+F11"/>
              </a:rPr>
              <a:t>the project plans to meet current State standards (the California Manual of Uniform Traffic Control Devices, or CA-MUTCD). The project is mostly funded with HSIP funds and the Measure X funds will</a:t>
            </a:r>
          </a:p>
          <a:p>
            <a:pPr algn="l"/>
            <a:r>
              <a:rPr lang="en-US" sz="1800" b="0" i="0" u="none" strike="noStrike" baseline="0">
                <a:latin typeface="CIDFont+F11"/>
              </a:rPr>
              <a:t>provide the required local match.</a:t>
            </a: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20</a:t>
            </a:fld>
            <a:endParaRPr lang="en-US"/>
          </a:p>
        </p:txBody>
      </p:sp>
    </p:spTree>
    <p:extLst>
      <p:ext uri="{BB962C8B-B14F-4D97-AF65-F5344CB8AC3E}">
        <p14:creationId xmlns:p14="http://schemas.microsoft.com/office/powerpoint/2010/main" val="1843651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a:effectLst/>
                <a:latin typeface="Calibri" panose="020F0502020204030204" pitchFamily="34" charset="0"/>
                <a:ea typeface="Times New Roman" panose="02020603050405020304" pitchFamily="18" charset="0"/>
                <a:cs typeface="Calibri" panose="020F0502020204030204" pitchFamily="34" charset="0"/>
              </a:rPr>
              <a:t>The Las Lomas Community has dealt with periodic localized flooding along Las Lomas Drive for years.  The Project consists of the installation of new storm drainage infrastructure, pavement reconstruction, and utility relocations to allow space for the new storm drain system.  Given the complexity of the Project, the project was divided in sections.  The first section was completed in 2016 and consisted of replacing the large diameter culvert under Hall Road.  The current phase is from Sill Road to Thomas Road.  This phase is currently under construction and is anticipated to be complete in Summer 2022.  The project is funded by County General funds and Measure X funds.  The Measure X will be used to fully fund all the project sections.</a:t>
            </a:r>
          </a:p>
          <a:p>
            <a:pPr algn="l"/>
            <a:r>
              <a:rPr lang="en-US" sz="1200">
                <a:effectLst/>
                <a:latin typeface="Calibri" panose="020F0502020204030204" pitchFamily="34" charset="0"/>
                <a:ea typeface="Calibri" panose="020F0502020204030204" pitchFamily="34" charset="0"/>
                <a:cs typeface="Calibri" panose="020F0502020204030204" pitchFamily="34" charset="0"/>
              </a:rPr>
              <a:t>Per Billy: $5.4 M for storm drain, to be completed by Aug/Sept 2022; $4.2 M for street\sidewalk to be constructed in </a:t>
            </a:r>
            <a:r>
              <a:rPr lang="en-US" sz="1200" err="1">
                <a:effectLst/>
                <a:latin typeface="Calibri" panose="020F0502020204030204" pitchFamily="34" charset="0"/>
                <a:ea typeface="Calibri" panose="020F0502020204030204" pitchFamily="34" charset="0"/>
                <a:cs typeface="Calibri" panose="020F0502020204030204" pitchFamily="34" charset="0"/>
              </a:rPr>
              <a:t>Summe</a:t>
            </a:r>
            <a:r>
              <a:rPr lang="en-US" sz="1200">
                <a:effectLst/>
                <a:latin typeface="Calibri" panose="020F0502020204030204" pitchFamily="34" charset="0"/>
                <a:ea typeface="Calibri" panose="020F0502020204030204" pitchFamily="34" charset="0"/>
                <a:cs typeface="Calibri" panose="020F0502020204030204" pitchFamily="34" charset="0"/>
              </a:rPr>
              <a:t> 2023</a:t>
            </a:r>
            <a:br>
              <a:rPr lang="en-US" sz="16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21</a:t>
            </a:fld>
            <a:endParaRPr lang="en-US"/>
          </a:p>
        </p:txBody>
      </p:sp>
    </p:spTree>
    <p:extLst>
      <p:ext uri="{BB962C8B-B14F-4D97-AF65-F5344CB8AC3E}">
        <p14:creationId xmlns:p14="http://schemas.microsoft.com/office/powerpoint/2010/main" val="2475361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22</a:t>
            </a:fld>
            <a:endParaRPr lang="en-US"/>
          </a:p>
        </p:txBody>
      </p:sp>
    </p:spTree>
    <p:extLst>
      <p:ext uri="{BB962C8B-B14F-4D97-AF65-F5344CB8AC3E}">
        <p14:creationId xmlns:p14="http://schemas.microsoft.com/office/powerpoint/2010/main" val="3716111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a:effectLst/>
                <a:latin typeface="Calibri" panose="020F0502020204030204" pitchFamily="34" charset="0"/>
                <a:ea typeface="Calibri" panose="020F0502020204030204" pitchFamily="34" charset="0"/>
                <a:cs typeface="Times New Roman" panose="02020603050405020304" pitchFamily="18" charset="0"/>
              </a:rPr>
              <a:t>The proposed project is located on Nacimiento Lake Drive approximately seven miles southwest of the community of Bradley in South County.  The project is to replace the existing seismically deficient one-lane Nacimiento Lake Drive Bridge with a new two-lane bridge.  The existing will be replaced with a structure that meets current California Department of Transportation (Caltrans) seismic standards.  Project is currently in construction is anticipated to complete with functional use of the new bridge by end of Fall 2022. Demolition of old bridge to be complete by Spring 2023.  The project is primarily funded by FHWA HBP with Measure X as a local match.</a:t>
            </a:r>
            <a:br>
              <a:rPr lang="en-US" sz="16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23</a:t>
            </a:fld>
            <a:endParaRPr lang="en-US"/>
          </a:p>
        </p:txBody>
      </p:sp>
    </p:spTree>
    <p:extLst>
      <p:ext uri="{BB962C8B-B14F-4D97-AF65-F5344CB8AC3E}">
        <p14:creationId xmlns:p14="http://schemas.microsoft.com/office/powerpoint/2010/main" val="1661120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a:effectLst/>
                <a:latin typeface="Calibri" panose="020F0502020204030204" pitchFamily="34" charset="0"/>
                <a:ea typeface="Calibri" panose="020F0502020204030204" pitchFamily="34" charset="0"/>
              </a:rPr>
              <a:t>The project is to remediate the existing scour at the bridge piers of Bradley Road Bridge.  The project is in currently in the Project Approval &amp; Environmental Documentation (PA&amp;ED) phase.  The current project estimate, including engineering, environmental, and construction is $3.8 million.  It is funded by FHWA HBP funds with Measure X as local match.  Construction is tentatively scheduled for Summer 2022.</a:t>
            </a: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24</a:t>
            </a:fld>
            <a:endParaRPr lang="en-US"/>
          </a:p>
        </p:txBody>
      </p:sp>
    </p:spTree>
    <p:extLst>
      <p:ext uri="{BB962C8B-B14F-4D97-AF65-F5344CB8AC3E}">
        <p14:creationId xmlns:p14="http://schemas.microsoft.com/office/powerpoint/2010/main" val="114061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latin typeface="CIDFont+F2"/>
                <a:ea typeface="Calibri" panose="020F0502020204030204" pitchFamily="34" charset="0"/>
                <a:cs typeface="CIDFont+F2"/>
              </a:rPr>
              <a:t>River Road Rehabilitation (Portola Drive to Las Palmas Parkway)  $2,163,738</a:t>
            </a:r>
            <a:br>
              <a:rPr lang="en-US" sz="1000">
                <a:latin typeface="Calibri" panose="020F0502020204030204" pitchFamily="34" charset="0"/>
                <a:ea typeface="Calibri" panose="020F0502020204030204" pitchFamily="34" charset="0"/>
                <a:cs typeface="Times New Roman" panose="02020603050405020304" pitchFamily="18" charset="0"/>
              </a:rPr>
            </a:br>
            <a:r>
              <a:rPr lang="en-US" sz="1200">
                <a:effectLst/>
                <a:latin typeface="Calibri" panose="020F0502020204030204" pitchFamily="34" charset="0"/>
                <a:ea typeface="Calibri" panose="020F0502020204030204" pitchFamily="34" charset="0"/>
              </a:rPr>
              <a:t>The project rehabilitated River Road from </a:t>
            </a:r>
            <a:r>
              <a:rPr lang="en-US" sz="1200" err="1">
                <a:effectLst/>
                <a:latin typeface="Calibri" panose="020F0502020204030204" pitchFamily="34" charset="0"/>
                <a:ea typeface="Calibri" panose="020F0502020204030204" pitchFamily="34" charset="0"/>
              </a:rPr>
              <a:t>Portala</a:t>
            </a:r>
            <a:r>
              <a:rPr lang="en-US" sz="1200">
                <a:effectLst/>
                <a:latin typeface="Calibri" panose="020F0502020204030204" pitchFamily="34" charset="0"/>
                <a:ea typeface="Calibri" panose="020F0502020204030204" pitchFamily="34" charset="0"/>
              </a:rPr>
              <a:t> Drive to Las Palmas Parkway, near the City of Salinas.  The existing pavement was recycled in place and was used as base for the new roadway, utilizing a “Green” technology known as Full-depth Reclamation.  The roadway was then paved with hot-mix-asphalt.  Project also included vegetation clearing and rehabilitating the existing drainage.  River Road is part of the Wine Corridor that stretches from Salinas down to Greenfield.  River Road is part of the list of roads to be completed under the Measure X program.  Construction was completed in December 2020.</a:t>
            </a: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26</a:t>
            </a:fld>
            <a:endParaRPr lang="en-US"/>
          </a:p>
        </p:txBody>
      </p:sp>
    </p:spTree>
    <p:extLst>
      <p:ext uri="{BB962C8B-B14F-4D97-AF65-F5344CB8AC3E}">
        <p14:creationId xmlns:p14="http://schemas.microsoft.com/office/powerpoint/2010/main" val="2710513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29</a:t>
            </a:fld>
            <a:endParaRPr lang="en-US"/>
          </a:p>
        </p:txBody>
      </p:sp>
    </p:spTree>
    <p:extLst>
      <p:ext uri="{BB962C8B-B14F-4D97-AF65-F5344CB8AC3E}">
        <p14:creationId xmlns:p14="http://schemas.microsoft.com/office/powerpoint/2010/main" val="169208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30</a:t>
            </a:fld>
            <a:endParaRPr lang="en-US"/>
          </a:p>
        </p:txBody>
      </p:sp>
    </p:spTree>
    <p:extLst>
      <p:ext uri="{BB962C8B-B14F-4D97-AF65-F5344CB8AC3E}">
        <p14:creationId xmlns:p14="http://schemas.microsoft.com/office/powerpoint/2010/main" val="2832931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D3DDD96-F5A0-4C93-94C9-9F7238BE994C}" type="slidenum">
              <a:rPr lang="en-US" smtClean="0"/>
              <a:pPr/>
              <a:t>31</a:t>
            </a:fld>
            <a:endParaRPr lang="en-US"/>
          </a:p>
        </p:txBody>
      </p:sp>
    </p:spTree>
    <p:extLst>
      <p:ext uri="{BB962C8B-B14F-4D97-AF65-F5344CB8AC3E}">
        <p14:creationId xmlns:p14="http://schemas.microsoft.com/office/powerpoint/2010/main" val="1686525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Wingdings" panose="05000000000000000000" pitchFamily="2" charset="2"/>
              <a:buChar char="Ø"/>
            </a:pPr>
            <a:r>
              <a:rPr lang="en-US" sz="2400">
                <a:latin typeface="+mj-lt"/>
              </a:rPr>
              <a:t>Old Stage Road: </a:t>
            </a:r>
            <a:r>
              <a:rPr lang="en-US" sz="2200">
                <a:latin typeface="+mj-lt"/>
              </a:rPr>
              <a:t>Iverson to Highway 101, Summer 2022; Design of remainder sections 2022-2023</a:t>
            </a:r>
          </a:p>
          <a:p>
            <a:pPr>
              <a:buFont typeface="Wingdings" panose="05000000000000000000" pitchFamily="2" charset="2"/>
              <a:buChar char="Ø"/>
            </a:pPr>
            <a:r>
              <a:rPr lang="en-US" sz="2200">
                <a:latin typeface="+mj-lt"/>
              </a:rPr>
              <a:t>Hartnell: new bridge $3M, completed Fall 2022</a:t>
            </a:r>
          </a:p>
          <a:p>
            <a:pPr>
              <a:buFont typeface="Wingdings" panose="05000000000000000000" pitchFamily="2" charset="2"/>
              <a:buChar char="Ø"/>
            </a:pPr>
            <a:r>
              <a:rPr lang="en-US" sz="2200">
                <a:latin typeface="+mj-lt"/>
              </a:rPr>
              <a:t>Robinson Canyon Bridge Scour repair: $3 M complete Fall 2022</a:t>
            </a:r>
          </a:p>
          <a:p>
            <a:pPr>
              <a:buFont typeface="Wingdings" panose="05000000000000000000" pitchFamily="2" charset="2"/>
              <a:buChar char="Ø"/>
            </a:pPr>
            <a:r>
              <a:rPr lang="en-US" sz="2200">
                <a:latin typeface="+mj-lt"/>
              </a:rPr>
              <a:t>Toro complete Fall 2022; Viejo Road complete Summer 2023</a:t>
            </a:r>
          </a:p>
          <a:p>
            <a:pPr>
              <a:buFont typeface="Wingdings" panose="05000000000000000000" pitchFamily="2" charset="2"/>
              <a:buChar char="Ø"/>
            </a:pPr>
            <a:r>
              <a:rPr lang="en-US" sz="2200">
                <a:latin typeface="+mj-lt"/>
              </a:rPr>
              <a:t>Castroville Summer 2022 road repair: Crane, Preston </a:t>
            </a:r>
            <a:r>
              <a:rPr lang="en-US" sz="2200" err="1">
                <a:latin typeface="+mj-lt"/>
              </a:rPr>
              <a:t>Speegle</a:t>
            </a:r>
            <a:r>
              <a:rPr lang="en-US" sz="2200">
                <a:latin typeface="+mj-lt"/>
              </a:rPr>
              <a:t>, McDougall, </a:t>
            </a:r>
            <a:r>
              <a:rPr lang="en-US" sz="2200" err="1">
                <a:latin typeface="+mj-lt"/>
              </a:rPr>
              <a:t>Pomber</a:t>
            </a:r>
            <a:r>
              <a:rPr lang="en-US" sz="2200">
                <a:latin typeface="+mj-lt"/>
              </a:rPr>
              <a:t> and </a:t>
            </a:r>
            <a:r>
              <a:rPr lang="en-US" sz="2200" err="1">
                <a:latin typeface="+mj-lt"/>
              </a:rPr>
              <a:t>Geil</a:t>
            </a:r>
            <a:r>
              <a:rPr lang="en-US" sz="2200">
                <a:latin typeface="+mj-lt"/>
              </a:rPr>
              <a:t> Streets (</a:t>
            </a:r>
            <a:r>
              <a:rPr lang="en-US" sz="2200" err="1">
                <a:latin typeface="+mj-lt"/>
              </a:rPr>
              <a:t>enompases</a:t>
            </a:r>
            <a:r>
              <a:rPr lang="en-US" sz="2200">
                <a:latin typeface="+mj-lt"/>
              </a:rPr>
              <a:t> library, NCFD station, NC Park District office, Our Lady of Refuge Church area </a:t>
            </a:r>
          </a:p>
          <a:p>
            <a:pPr>
              <a:buFont typeface="Wingdings" panose="05000000000000000000" pitchFamily="2" charset="2"/>
              <a:buChar char="Ø"/>
            </a:pPr>
            <a:r>
              <a:rPr lang="en-US" sz="2200">
                <a:latin typeface="+mj-lt"/>
              </a:rPr>
              <a:t>Monte bridge construct summer 2024</a:t>
            </a:r>
          </a:p>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32</a:t>
            </a:fld>
            <a:endParaRPr lang="en-US"/>
          </a:p>
        </p:txBody>
      </p:sp>
    </p:spTree>
    <p:extLst>
      <p:ext uri="{BB962C8B-B14F-4D97-AF65-F5344CB8AC3E}">
        <p14:creationId xmlns:p14="http://schemas.microsoft.com/office/powerpoint/2010/main" val="268327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DDD96-F5A0-4C93-94C9-9F7238BE99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6991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33</a:t>
            </a:fld>
            <a:endParaRPr lang="en-US"/>
          </a:p>
        </p:txBody>
      </p:sp>
    </p:spTree>
    <p:extLst>
      <p:ext uri="{BB962C8B-B14F-4D97-AF65-F5344CB8AC3E}">
        <p14:creationId xmlns:p14="http://schemas.microsoft.com/office/powerpoint/2010/main" val="4034278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34</a:t>
            </a:fld>
            <a:endParaRPr lang="en-US"/>
          </a:p>
        </p:txBody>
      </p:sp>
    </p:spTree>
    <p:extLst>
      <p:ext uri="{BB962C8B-B14F-4D97-AF65-F5344CB8AC3E}">
        <p14:creationId xmlns:p14="http://schemas.microsoft.com/office/powerpoint/2010/main" val="2596234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a:effectLst/>
                <a:latin typeface="Calibri" panose="020F0502020204030204" pitchFamily="34" charset="0"/>
                <a:ea typeface="Calibri" panose="020F0502020204030204" pitchFamily="34" charset="0"/>
              </a:rPr>
              <a:t>The project proposes to replace the Gonzales River Road bridge over the Salinas River. The existing bridge is a multi-span bridge that is 1660 feet long and 20 feet wide.  The proposed bridge will be 1661 feet and 44 feet wide using the existing substructure that was retrofitted in 2002.  The last two spans on the westerly side of the bridge will also need to be replaced to accommodate the 100-year flood flows.  The bridge approaches will need to be realigned and widened to match to the new bridge.  The project is funded by FHWA HBMP (88.53%) and Measure X provided the local match (11.47%).  The project is in the preliminary engineering and environmental documentation phase.</a:t>
            </a: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35</a:t>
            </a:fld>
            <a:endParaRPr lang="en-US"/>
          </a:p>
        </p:txBody>
      </p:sp>
    </p:spTree>
    <p:extLst>
      <p:ext uri="{BB962C8B-B14F-4D97-AF65-F5344CB8AC3E}">
        <p14:creationId xmlns:p14="http://schemas.microsoft.com/office/powerpoint/2010/main" val="2286490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a:effectLst/>
                <a:ea typeface="Arial" panose="020B0604020202020204" pitchFamily="34" charset="0"/>
              </a:rPr>
              <a:t>The project is to install a roundabout at the intersection of San Miguel Canyon Road and Castroville Boulevard in </a:t>
            </a:r>
            <a:r>
              <a:rPr lang="en-US" sz="1200" err="1">
                <a:effectLst/>
                <a:ea typeface="Arial" panose="020B0604020202020204" pitchFamily="34" charset="0"/>
              </a:rPr>
              <a:t>Prunedale</a:t>
            </a:r>
            <a:r>
              <a:rPr lang="en-US" sz="1200">
                <a:effectLst/>
                <a:ea typeface="Arial" panose="020B0604020202020204" pitchFamily="34" charset="0"/>
              </a:rPr>
              <a:t>. This project a component of the improvements identified in the G-12 </a:t>
            </a:r>
            <a:r>
              <a:rPr lang="en-US" sz="1200" err="1">
                <a:effectLst/>
                <a:ea typeface="Arial" panose="020B0604020202020204" pitchFamily="34" charset="0"/>
              </a:rPr>
              <a:t>Pajaro</a:t>
            </a:r>
            <a:r>
              <a:rPr lang="en-US" sz="1200">
                <a:effectLst/>
                <a:ea typeface="Arial" panose="020B0604020202020204" pitchFamily="34" charset="0"/>
              </a:rPr>
              <a:t> to </a:t>
            </a:r>
            <a:r>
              <a:rPr lang="en-US" sz="1200" err="1">
                <a:effectLst/>
                <a:ea typeface="Arial" panose="020B0604020202020204" pitchFamily="34" charset="0"/>
              </a:rPr>
              <a:t>Prunedale</a:t>
            </a:r>
            <a:r>
              <a:rPr lang="en-US" sz="1200">
                <a:effectLst/>
                <a:ea typeface="Arial" panose="020B0604020202020204" pitchFamily="34" charset="0"/>
              </a:rPr>
              <a:t> Corridor Study.  The project is in the early preliminary engineering phase.  Estimated total cost of the project is $2,189,600.  County was the recipient of a Highway Safety Improvement Program (HSIP) grant of $2,189,600 to apply towards project costs.</a:t>
            </a:r>
            <a:br>
              <a:rPr lang="en-US" sz="1300"/>
            </a:b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36</a:t>
            </a:fld>
            <a:endParaRPr lang="en-US"/>
          </a:p>
        </p:txBody>
      </p:sp>
    </p:spTree>
    <p:extLst>
      <p:ext uri="{BB962C8B-B14F-4D97-AF65-F5344CB8AC3E}">
        <p14:creationId xmlns:p14="http://schemas.microsoft.com/office/powerpoint/2010/main" val="3377182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a:effectLst/>
                <a:ea typeface="Arial" panose="020B0604020202020204" pitchFamily="34" charset="0"/>
              </a:rPr>
              <a:t>The project is to install a roundabout at the intersection of San Miguel Canyon Road and Castroville Boulevard in </a:t>
            </a:r>
            <a:r>
              <a:rPr lang="en-US" sz="1200" err="1">
                <a:effectLst/>
                <a:ea typeface="Arial" panose="020B0604020202020204" pitchFamily="34" charset="0"/>
              </a:rPr>
              <a:t>Prunedale</a:t>
            </a:r>
            <a:r>
              <a:rPr lang="en-US" sz="1200">
                <a:effectLst/>
                <a:ea typeface="Arial" panose="020B0604020202020204" pitchFamily="34" charset="0"/>
              </a:rPr>
              <a:t>. This project a component of the improvements identified in the G-12 </a:t>
            </a:r>
            <a:r>
              <a:rPr lang="en-US" sz="1200" err="1">
                <a:effectLst/>
                <a:ea typeface="Arial" panose="020B0604020202020204" pitchFamily="34" charset="0"/>
              </a:rPr>
              <a:t>Pajaro</a:t>
            </a:r>
            <a:r>
              <a:rPr lang="en-US" sz="1200">
                <a:effectLst/>
                <a:ea typeface="Arial" panose="020B0604020202020204" pitchFamily="34" charset="0"/>
              </a:rPr>
              <a:t> to </a:t>
            </a:r>
            <a:r>
              <a:rPr lang="en-US" sz="1200" err="1">
                <a:effectLst/>
                <a:ea typeface="Arial" panose="020B0604020202020204" pitchFamily="34" charset="0"/>
              </a:rPr>
              <a:t>Prunedale</a:t>
            </a:r>
            <a:r>
              <a:rPr lang="en-US" sz="1200">
                <a:effectLst/>
                <a:ea typeface="Arial" panose="020B0604020202020204" pitchFamily="34" charset="0"/>
              </a:rPr>
              <a:t> Corridor Study.  The project is in the early preliminary engineering phase.  Estimated total cost of the project is $2,189,600.  County was the recipient of a Highway Safety Improvement Program (HSIP) grant of $2,189,600 to apply towards project costs.</a:t>
            </a:r>
            <a:br>
              <a:rPr lang="en-US" sz="1300"/>
            </a:b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37</a:t>
            </a:fld>
            <a:endParaRPr lang="en-US"/>
          </a:p>
        </p:txBody>
      </p:sp>
    </p:spTree>
    <p:extLst>
      <p:ext uri="{BB962C8B-B14F-4D97-AF65-F5344CB8AC3E}">
        <p14:creationId xmlns:p14="http://schemas.microsoft.com/office/powerpoint/2010/main" val="722593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a:effectLst/>
                <a:ea typeface="Arial" panose="020B0604020202020204" pitchFamily="34" charset="0"/>
              </a:rPr>
              <a:t>The project is to install a roundabout at the intersection of San Miguel Canyon Road and Castroville Boulevard in </a:t>
            </a:r>
            <a:r>
              <a:rPr lang="en-US" sz="1200" err="1">
                <a:effectLst/>
                <a:ea typeface="Arial" panose="020B0604020202020204" pitchFamily="34" charset="0"/>
              </a:rPr>
              <a:t>Prunedale</a:t>
            </a:r>
            <a:r>
              <a:rPr lang="en-US" sz="1200">
                <a:effectLst/>
                <a:ea typeface="Arial" panose="020B0604020202020204" pitchFamily="34" charset="0"/>
              </a:rPr>
              <a:t>. This project a component of the improvements identified in the G-12 </a:t>
            </a:r>
            <a:r>
              <a:rPr lang="en-US" sz="1200" err="1">
                <a:effectLst/>
                <a:ea typeface="Arial" panose="020B0604020202020204" pitchFamily="34" charset="0"/>
              </a:rPr>
              <a:t>Pajaro</a:t>
            </a:r>
            <a:r>
              <a:rPr lang="en-US" sz="1200">
                <a:effectLst/>
                <a:ea typeface="Arial" panose="020B0604020202020204" pitchFamily="34" charset="0"/>
              </a:rPr>
              <a:t> to </a:t>
            </a:r>
            <a:r>
              <a:rPr lang="en-US" sz="1200" err="1">
                <a:effectLst/>
                <a:ea typeface="Arial" panose="020B0604020202020204" pitchFamily="34" charset="0"/>
              </a:rPr>
              <a:t>Prunedale</a:t>
            </a:r>
            <a:r>
              <a:rPr lang="en-US" sz="1200">
                <a:effectLst/>
                <a:ea typeface="Arial" panose="020B0604020202020204" pitchFamily="34" charset="0"/>
              </a:rPr>
              <a:t> Corridor Study.  The project is in the early preliminary engineering phase.  Estimated total cost of the project is $2,189,600.  County was the recipient of a Highway Safety Improvement Program (HSIP) grant of $2,189,600 to apply towards project costs.</a:t>
            </a:r>
            <a:br>
              <a:rPr lang="en-US" sz="1300"/>
            </a:b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38</a:t>
            </a:fld>
            <a:endParaRPr lang="en-US"/>
          </a:p>
        </p:txBody>
      </p:sp>
    </p:spTree>
    <p:extLst>
      <p:ext uri="{BB962C8B-B14F-4D97-AF65-F5344CB8AC3E}">
        <p14:creationId xmlns:p14="http://schemas.microsoft.com/office/powerpoint/2010/main" val="383225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Wingdings" panose="05000000000000000000" pitchFamily="2" charset="2"/>
              <a:buChar char="Ø"/>
            </a:pPr>
            <a:r>
              <a:rPr lang="en-US" sz="2400">
                <a:latin typeface="+mj-lt"/>
              </a:rPr>
              <a:t>Old Stage Road: </a:t>
            </a:r>
            <a:r>
              <a:rPr lang="en-US" sz="2200">
                <a:latin typeface="+mj-lt"/>
              </a:rPr>
              <a:t>Iverson to Highway 101, Summer 2022; Design of remainder sections 2022-2023</a:t>
            </a:r>
          </a:p>
          <a:p>
            <a:pPr>
              <a:buFont typeface="Wingdings" panose="05000000000000000000" pitchFamily="2" charset="2"/>
              <a:buChar char="Ø"/>
            </a:pPr>
            <a:r>
              <a:rPr lang="en-US" sz="2200">
                <a:latin typeface="+mj-lt"/>
              </a:rPr>
              <a:t>Hartnell: new bridge $3M, completed Fall 2022</a:t>
            </a:r>
          </a:p>
          <a:p>
            <a:pPr>
              <a:buFont typeface="Wingdings" panose="05000000000000000000" pitchFamily="2" charset="2"/>
              <a:buChar char="Ø"/>
            </a:pPr>
            <a:r>
              <a:rPr lang="en-US" sz="2200">
                <a:latin typeface="+mj-lt"/>
              </a:rPr>
              <a:t>Robinson Canyon Bridge Scour repair: $3 M complete Fall 2022</a:t>
            </a:r>
          </a:p>
          <a:p>
            <a:pPr>
              <a:buFont typeface="Wingdings" panose="05000000000000000000" pitchFamily="2" charset="2"/>
              <a:buChar char="Ø"/>
            </a:pPr>
            <a:r>
              <a:rPr lang="en-US" sz="2200">
                <a:latin typeface="+mj-lt"/>
              </a:rPr>
              <a:t>Toro complete Fall 2022; Viejo Road complete Summer 2023</a:t>
            </a:r>
          </a:p>
          <a:p>
            <a:pPr>
              <a:buFont typeface="Wingdings" panose="05000000000000000000" pitchFamily="2" charset="2"/>
              <a:buChar char="Ø"/>
            </a:pPr>
            <a:r>
              <a:rPr lang="en-US" sz="2200">
                <a:latin typeface="+mj-lt"/>
              </a:rPr>
              <a:t>Castroville Summer 2022 road repair: Crane, Preston </a:t>
            </a:r>
            <a:r>
              <a:rPr lang="en-US" sz="2200" err="1">
                <a:latin typeface="+mj-lt"/>
              </a:rPr>
              <a:t>Speegle</a:t>
            </a:r>
            <a:r>
              <a:rPr lang="en-US" sz="2200">
                <a:latin typeface="+mj-lt"/>
              </a:rPr>
              <a:t>, McDougall, </a:t>
            </a:r>
            <a:r>
              <a:rPr lang="en-US" sz="2200" err="1">
                <a:latin typeface="+mj-lt"/>
              </a:rPr>
              <a:t>Pomber</a:t>
            </a:r>
            <a:r>
              <a:rPr lang="en-US" sz="2200">
                <a:latin typeface="+mj-lt"/>
              </a:rPr>
              <a:t> and </a:t>
            </a:r>
            <a:r>
              <a:rPr lang="en-US" sz="2200" err="1">
                <a:latin typeface="+mj-lt"/>
              </a:rPr>
              <a:t>Geil</a:t>
            </a:r>
            <a:r>
              <a:rPr lang="en-US" sz="2200">
                <a:latin typeface="+mj-lt"/>
              </a:rPr>
              <a:t> Streets (</a:t>
            </a:r>
            <a:r>
              <a:rPr lang="en-US" sz="2200" err="1">
                <a:latin typeface="+mj-lt"/>
              </a:rPr>
              <a:t>enompases</a:t>
            </a:r>
            <a:r>
              <a:rPr lang="en-US" sz="2200">
                <a:latin typeface="+mj-lt"/>
              </a:rPr>
              <a:t> library, NCFD station, NC Park District office, Our Lady of Refuge Church area </a:t>
            </a:r>
          </a:p>
          <a:p>
            <a:pPr>
              <a:buFont typeface="Wingdings" panose="05000000000000000000" pitchFamily="2" charset="2"/>
              <a:buChar char="Ø"/>
            </a:pPr>
            <a:r>
              <a:rPr lang="en-US" sz="2200">
                <a:latin typeface="+mj-lt"/>
              </a:rPr>
              <a:t>Monte bridge construct summer 2024</a:t>
            </a:r>
          </a:p>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42</a:t>
            </a:fld>
            <a:endParaRPr lang="en-US"/>
          </a:p>
        </p:txBody>
      </p:sp>
    </p:spTree>
    <p:extLst>
      <p:ext uri="{BB962C8B-B14F-4D97-AF65-F5344CB8AC3E}">
        <p14:creationId xmlns:p14="http://schemas.microsoft.com/office/powerpoint/2010/main" val="3624264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Wingdings" panose="05000000000000000000" pitchFamily="2" charset="2"/>
              <a:buChar char="Ø"/>
            </a:pPr>
            <a:r>
              <a:rPr lang="en-US" sz="2400">
                <a:latin typeface="+mj-lt"/>
              </a:rPr>
              <a:t>Old Stage Road: </a:t>
            </a:r>
            <a:r>
              <a:rPr lang="en-US" sz="2200">
                <a:latin typeface="+mj-lt"/>
              </a:rPr>
              <a:t>Iverson to Highway 101, Summer 2022; Design of remainder sections 2022-2023</a:t>
            </a:r>
          </a:p>
          <a:p>
            <a:pPr>
              <a:buFont typeface="Wingdings" panose="05000000000000000000" pitchFamily="2" charset="2"/>
              <a:buChar char="Ø"/>
            </a:pPr>
            <a:r>
              <a:rPr lang="en-US" sz="2200">
                <a:latin typeface="+mj-lt"/>
              </a:rPr>
              <a:t>Hartnell: new bridge $3M, completed Fall 2022</a:t>
            </a:r>
          </a:p>
          <a:p>
            <a:pPr>
              <a:buFont typeface="Wingdings" panose="05000000000000000000" pitchFamily="2" charset="2"/>
              <a:buChar char="Ø"/>
            </a:pPr>
            <a:r>
              <a:rPr lang="en-US" sz="2200">
                <a:latin typeface="+mj-lt"/>
              </a:rPr>
              <a:t>Robinson Canyon Bridge Scour repair: $3 M complete Fall 2022</a:t>
            </a:r>
          </a:p>
          <a:p>
            <a:pPr>
              <a:buFont typeface="Wingdings" panose="05000000000000000000" pitchFamily="2" charset="2"/>
              <a:buChar char="Ø"/>
            </a:pPr>
            <a:r>
              <a:rPr lang="en-US" sz="2200">
                <a:latin typeface="+mj-lt"/>
              </a:rPr>
              <a:t>Toro complete Fall 2022; Viejo Road complete Summer 2023</a:t>
            </a:r>
          </a:p>
          <a:p>
            <a:pPr>
              <a:buFont typeface="Wingdings" panose="05000000000000000000" pitchFamily="2" charset="2"/>
              <a:buChar char="Ø"/>
            </a:pPr>
            <a:r>
              <a:rPr lang="en-US" sz="2200">
                <a:latin typeface="+mj-lt"/>
              </a:rPr>
              <a:t>Castroville Summer 2022 road repair: Crane, Preston </a:t>
            </a:r>
            <a:r>
              <a:rPr lang="en-US" sz="2200" err="1">
                <a:latin typeface="+mj-lt"/>
              </a:rPr>
              <a:t>Speegle</a:t>
            </a:r>
            <a:r>
              <a:rPr lang="en-US" sz="2200">
                <a:latin typeface="+mj-lt"/>
              </a:rPr>
              <a:t>, McDougall, </a:t>
            </a:r>
            <a:r>
              <a:rPr lang="en-US" sz="2200" err="1">
                <a:latin typeface="+mj-lt"/>
              </a:rPr>
              <a:t>Pomber</a:t>
            </a:r>
            <a:r>
              <a:rPr lang="en-US" sz="2200">
                <a:latin typeface="+mj-lt"/>
              </a:rPr>
              <a:t> and </a:t>
            </a:r>
            <a:r>
              <a:rPr lang="en-US" sz="2200" err="1">
                <a:latin typeface="+mj-lt"/>
              </a:rPr>
              <a:t>Geil</a:t>
            </a:r>
            <a:r>
              <a:rPr lang="en-US" sz="2200">
                <a:latin typeface="+mj-lt"/>
              </a:rPr>
              <a:t> Streets (</a:t>
            </a:r>
            <a:r>
              <a:rPr lang="en-US" sz="2200" err="1">
                <a:latin typeface="+mj-lt"/>
              </a:rPr>
              <a:t>enompases</a:t>
            </a:r>
            <a:r>
              <a:rPr lang="en-US" sz="2200">
                <a:latin typeface="+mj-lt"/>
              </a:rPr>
              <a:t> library, NCFD station, NC Park District office, Our Lady of Refuge Church area </a:t>
            </a:r>
          </a:p>
          <a:p>
            <a:pPr>
              <a:buFont typeface="Wingdings" panose="05000000000000000000" pitchFamily="2" charset="2"/>
              <a:buChar char="Ø"/>
            </a:pPr>
            <a:r>
              <a:rPr lang="en-US" sz="2200">
                <a:latin typeface="+mj-lt"/>
              </a:rPr>
              <a:t>Monte bridge construct summer 2024</a:t>
            </a:r>
          </a:p>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43</a:t>
            </a:fld>
            <a:endParaRPr lang="en-US"/>
          </a:p>
        </p:txBody>
      </p:sp>
    </p:spTree>
    <p:extLst>
      <p:ext uri="{BB962C8B-B14F-4D97-AF65-F5344CB8AC3E}">
        <p14:creationId xmlns:p14="http://schemas.microsoft.com/office/powerpoint/2010/main" val="2237200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Wingdings" panose="05000000000000000000" pitchFamily="2" charset="2"/>
              <a:buChar char="Ø"/>
            </a:pPr>
            <a:r>
              <a:rPr lang="en-US" sz="2400">
                <a:latin typeface="+mj-lt"/>
              </a:rPr>
              <a:t>Old Stage Road: </a:t>
            </a:r>
            <a:r>
              <a:rPr lang="en-US" sz="2200">
                <a:latin typeface="+mj-lt"/>
              </a:rPr>
              <a:t>Iverson to Highway 101, Summer 2022; Design of remainder sections 2022-2023</a:t>
            </a:r>
          </a:p>
          <a:p>
            <a:pPr>
              <a:buFont typeface="Wingdings" panose="05000000000000000000" pitchFamily="2" charset="2"/>
              <a:buChar char="Ø"/>
            </a:pPr>
            <a:r>
              <a:rPr lang="en-US" sz="2200">
                <a:latin typeface="+mj-lt"/>
              </a:rPr>
              <a:t>Hartnell: new bridge $3M, completed Fall 2022</a:t>
            </a:r>
          </a:p>
          <a:p>
            <a:pPr>
              <a:buFont typeface="Wingdings" panose="05000000000000000000" pitchFamily="2" charset="2"/>
              <a:buChar char="Ø"/>
            </a:pPr>
            <a:r>
              <a:rPr lang="en-US" sz="2200">
                <a:latin typeface="+mj-lt"/>
              </a:rPr>
              <a:t>Robinson Canyon Bridge Scour repair: $3 M complete Fall 2022</a:t>
            </a:r>
          </a:p>
          <a:p>
            <a:pPr>
              <a:buFont typeface="Wingdings" panose="05000000000000000000" pitchFamily="2" charset="2"/>
              <a:buChar char="Ø"/>
            </a:pPr>
            <a:r>
              <a:rPr lang="en-US" sz="2200">
                <a:latin typeface="+mj-lt"/>
              </a:rPr>
              <a:t>Toro complete Fall 2022; Viejo Road complete Summer 2023</a:t>
            </a:r>
          </a:p>
          <a:p>
            <a:pPr>
              <a:buFont typeface="Wingdings" panose="05000000000000000000" pitchFamily="2" charset="2"/>
              <a:buChar char="Ø"/>
            </a:pPr>
            <a:r>
              <a:rPr lang="en-US" sz="2200">
                <a:latin typeface="+mj-lt"/>
              </a:rPr>
              <a:t>Castroville Summer 2022 road repair: Crane, Preston </a:t>
            </a:r>
            <a:r>
              <a:rPr lang="en-US" sz="2200" err="1">
                <a:latin typeface="+mj-lt"/>
              </a:rPr>
              <a:t>Speegle</a:t>
            </a:r>
            <a:r>
              <a:rPr lang="en-US" sz="2200">
                <a:latin typeface="+mj-lt"/>
              </a:rPr>
              <a:t>, McDougall, </a:t>
            </a:r>
            <a:r>
              <a:rPr lang="en-US" sz="2200" err="1">
                <a:latin typeface="+mj-lt"/>
              </a:rPr>
              <a:t>Pomber</a:t>
            </a:r>
            <a:r>
              <a:rPr lang="en-US" sz="2200">
                <a:latin typeface="+mj-lt"/>
              </a:rPr>
              <a:t> and </a:t>
            </a:r>
            <a:r>
              <a:rPr lang="en-US" sz="2200" err="1">
                <a:latin typeface="+mj-lt"/>
              </a:rPr>
              <a:t>Geil</a:t>
            </a:r>
            <a:r>
              <a:rPr lang="en-US" sz="2200">
                <a:latin typeface="+mj-lt"/>
              </a:rPr>
              <a:t> Streets (</a:t>
            </a:r>
            <a:r>
              <a:rPr lang="en-US" sz="2200" err="1">
                <a:latin typeface="+mj-lt"/>
              </a:rPr>
              <a:t>enompases</a:t>
            </a:r>
            <a:r>
              <a:rPr lang="en-US" sz="2200">
                <a:latin typeface="+mj-lt"/>
              </a:rPr>
              <a:t> library, NCFD station, NC Park District office, Our Lady of Refuge Church area </a:t>
            </a:r>
          </a:p>
          <a:p>
            <a:pPr>
              <a:buFont typeface="Wingdings" panose="05000000000000000000" pitchFamily="2" charset="2"/>
              <a:buChar char="Ø"/>
            </a:pPr>
            <a:r>
              <a:rPr lang="en-US" sz="2200">
                <a:latin typeface="+mj-lt"/>
              </a:rPr>
              <a:t>Monte bridge construct summer 2024</a:t>
            </a:r>
          </a:p>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44</a:t>
            </a:fld>
            <a:endParaRPr lang="en-US"/>
          </a:p>
        </p:txBody>
      </p:sp>
    </p:spTree>
    <p:extLst>
      <p:ext uri="{BB962C8B-B14F-4D97-AF65-F5344CB8AC3E}">
        <p14:creationId xmlns:p14="http://schemas.microsoft.com/office/powerpoint/2010/main" val="385174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Wingdings" panose="05000000000000000000" pitchFamily="2" charset="2"/>
              <a:buChar char="Ø"/>
            </a:pPr>
            <a:r>
              <a:rPr lang="en-US" sz="2400">
                <a:latin typeface="+mj-lt"/>
              </a:rPr>
              <a:t>Old Stage Road: </a:t>
            </a:r>
            <a:r>
              <a:rPr lang="en-US" sz="2200">
                <a:latin typeface="+mj-lt"/>
              </a:rPr>
              <a:t>Iverson to Highway 101, Summer 2022; Design of remainder sections 2022-2023</a:t>
            </a:r>
          </a:p>
          <a:p>
            <a:pPr>
              <a:buFont typeface="Wingdings" panose="05000000000000000000" pitchFamily="2" charset="2"/>
              <a:buChar char="Ø"/>
            </a:pPr>
            <a:r>
              <a:rPr lang="en-US" sz="2200">
                <a:latin typeface="+mj-lt"/>
              </a:rPr>
              <a:t>Hartnell: new bridge $3M, completed Fall 2022</a:t>
            </a:r>
          </a:p>
          <a:p>
            <a:pPr>
              <a:buFont typeface="Wingdings" panose="05000000000000000000" pitchFamily="2" charset="2"/>
              <a:buChar char="Ø"/>
            </a:pPr>
            <a:r>
              <a:rPr lang="en-US" sz="2200">
                <a:latin typeface="+mj-lt"/>
              </a:rPr>
              <a:t>Robinson Canyon Bridge Scour repair: $3 M complete Fall 2022</a:t>
            </a:r>
          </a:p>
          <a:p>
            <a:pPr>
              <a:buFont typeface="Wingdings" panose="05000000000000000000" pitchFamily="2" charset="2"/>
              <a:buChar char="Ø"/>
            </a:pPr>
            <a:r>
              <a:rPr lang="en-US" sz="2200">
                <a:latin typeface="+mj-lt"/>
              </a:rPr>
              <a:t>Toro complete Fall 2022; Viejo Road complete Summer 2023</a:t>
            </a:r>
          </a:p>
          <a:p>
            <a:pPr>
              <a:buFont typeface="Wingdings" panose="05000000000000000000" pitchFamily="2" charset="2"/>
              <a:buChar char="Ø"/>
            </a:pPr>
            <a:r>
              <a:rPr lang="en-US" sz="2200">
                <a:latin typeface="+mj-lt"/>
              </a:rPr>
              <a:t>Castroville Summer 2022 road repair: Crane, Preston </a:t>
            </a:r>
            <a:r>
              <a:rPr lang="en-US" sz="2200" err="1">
                <a:latin typeface="+mj-lt"/>
              </a:rPr>
              <a:t>Speegle</a:t>
            </a:r>
            <a:r>
              <a:rPr lang="en-US" sz="2200">
                <a:latin typeface="+mj-lt"/>
              </a:rPr>
              <a:t>, McDougall, </a:t>
            </a:r>
            <a:r>
              <a:rPr lang="en-US" sz="2200" err="1">
                <a:latin typeface="+mj-lt"/>
              </a:rPr>
              <a:t>Pomber</a:t>
            </a:r>
            <a:r>
              <a:rPr lang="en-US" sz="2200">
                <a:latin typeface="+mj-lt"/>
              </a:rPr>
              <a:t> and </a:t>
            </a:r>
            <a:r>
              <a:rPr lang="en-US" sz="2200" err="1">
                <a:latin typeface="+mj-lt"/>
              </a:rPr>
              <a:t>Geil</a:t>
            </a:r>
            <a:r>
              <a:rPr lang="en-US" sz="2200">
                <a:latin typeface="+mj-lt"/>
              </a:rPr>
              <a:t> Streets (</a:t>
            </a:r>
            <a:r>
              <a:rPr lang="en-US" sz="2200" err="1">
                <a:latin typeface="+mj-lt"/>
              </a:rPr>
              <a:t>enompases</a:t>
            </a:r>
            <a:r>
              <a:rPr lang="en-US" sz="2200">
                <a:latin typeface="+mj-lt"/>
              </a:rPr>
              <a:t> library, NCFD station, NC Park District office, Our Lady of Refuge Church area </a:t>
            </a:r>
          </a:p>
          <a:p>
            <a:pPr>
              <a:buFont typeface="Wingdings" panose="05000000000000000000" pitchFamily="2" charset="2"/>
              <a:buChar char="Ø"/>
            </a:pPr>
            <a:r>
              <a:rPr lang="en-US" sz="2200">
                <a:latin typeface="+mj-lt"/>
              </a:rPr>
              <a:t>Monte bridge construct summer 2024</a:t>
            </a:r>
          </a:p>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45</a:t>
            </a:fld>
            <a:endParaRPr lang="en-US"/>
          </a:p>
        </p:txBody>
      </p:sp>
    </p:spTree>
    <p:extLst>
      <p:ext uri="{BB962C8B-B14F-4D97-AF65-F5344CB8AC3E}">
        <p14:creationId xmlns:p14="http://schemas.microsoft.com/office/powerpoint/2010/main" val="113555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Jolon Road Bridge Rail Replacement $129,255</a:t>
            </a:r>
            <a:br>
              <a:rPr lang="en-US"/>
            </a:br>
            <a:r>
              <a:rPr lang="en-US"/>
              <a:t>The Jolon Road Bridge Rail Replacement Project consists, in general, of replacing the existing bridge rails, to meet current State standards.  The total project cost, including environmental, engineering, and construction, is $989,250.  The project is funded by the FHWA Highway Bridge Program (HBP) with Measure X providing the require local match.  Construction was completed in December 2020.</a:t>
            </a:r>
          </a:p>
        </p:txBody>
      </p:sp>
      <p:sp>
        <p:nvSpPr>
          <p:cNvPr id="4" name="Slide Number Placeholder 3"/>
          <p:cNvSpPr>
            <a:spLocks noGrp="1"/>
          </p:cNvSpPr>
          <p:nvPr>
            <p:ph type="sldNum" sz="quarter" idx="5"/>
          </p:nvPr>
        </p:nvSpPr>
        <p:spPr/>
        <p:txBody>
          <a:bodyPr/>
          <a:lstStyle/>
          <a:p>
            <a:fld id="{5D3DDD96-F5A0-4C93-94C9-9F7238BE994C}" type="slidenum">
              <a:rPr lang="en-US" smtClean="0"/>
              <a:pPr/>
              <a:t>9</a:t>
            </a:fld>
            <a:endParaRPr lang="en-US"/>
          </a:p>
        </p:txBody>
      </p:sp>
    </p:spTree>
    <p:extLst>
      <p:ext uri="{BB962C8B-B14F-4D97-AF65-F5344CB8AC3E}">
        <p14:creationId xmlns:p14="http://schemas.microsoft.com/office/powerpoint/2010/main" val="316056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46</a:t>
            </a:fld>
            <a:endParaRPr lang="en-US"/>
          </a:p>
        </p:txBody>
      </p:sp>
    </p:spTree>
    <p:extLst>
      <p:ext uri="{BB962C8B-B14F-4D97-AF65-F5344CB8AC3E}">
        <p14:creationId xmlns:p14="http://schemas.microsoft.com/office/powerpoint/2010/main" val="520348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latin typeface="CIDFont+F2"/>
                <a:ea typeface="Calibri" panose="020F0502020204030204" pitchFamily="34" charset="0"/>
                <a:cs typeface="CIDFont+F2"/>
              </a:rPr>
              <a:t>River Road Rehabilitation (Portola Drive to Las Palmas Parkway)  $2,163,738</a:t>
            </a:r>
            <a:br>
              <a:rPr lang="en-US" sz="1000">
                <a:latin typeface="Calibri" panose="020F0502020204030204" pitchFamily="34" charset="0"/>
                <a:ea typeface="Calibri" panose="020F0502020204030204" pitchFamily="34" charset="0"/>
                <a:cs typeface="Times New Roman" panose="02020603050405020304" pitchFamily="18" charset="0"/>
              </a:rPr>
            </a:br>
            <a:r>
              <a:rPr lang="en-US" sz="1200">
                <a:effectLst/>
                <a:latin typeface="Calibri" panose="020F0502020204030204" pitchFamily="34" charset="0"/>
                <a:ea typeface="Calibri" panose="020F0502020204030204" pitchFamily="34" charset="0"/>
              </a:rPr>
              <a:t>The project rehabilitated River Road from </a:t>
            </a:r>
            <a:r>
              <a:rPr lang="en-US" sz="1200" err="1">
                <a:effectLst/>
                <a:latin typeface="Calibri" panose="020F0502020204030204" pitchFamily="34" charset="0"/>
                <a:ea typeface="Calibri" panose="020F0502020204030204" pitchFamily="34" charset="0"/>
              </a:rPr>
              <a:t>Portala</a:t>
            </a:r>
            <a:r>
              <a:rPr lang="en-US" sz="1200">
                <a:effectLst/>
                <a:latin typeface="Calibri" panose="020F0502020204030204" pitchFamily="34" charset="0"/>
                <a:ea typeface="Calibri" panose="020F0502020204030204" pitchFamily="34" charset="0"/>
              </a:rPr>
              <a:t> Drive to Las Palmas Parkway, near the City of Salinas.  The existing pavement was recycled in place and was used as base for the new roadway, utilizing a “Green” technology known as Full-depth Reclamation.  The roadway was then paved with hot-mix-asphalt.  Project also included vegetation clearing and rehabilitating the existing drainage.  River Road is part of the Wine Corridor that stretches from Salinas down to Greenfield.  River Road is part of the list of roads to be completed under the Measure X program.  Construction was completed in December 2020.</a:t>
            </a: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10</a:t>
            </a:fld>
            <a:endParaRPr lang="en-US"/>
          </a:p>
        </p:txBody>
      </p:sp>
    </p:spTree>
    <p:extLst>
      <p:ext uri="{BB962C8B-B14F-4D97-AF65-F5344CB8AC3E}">
        <p14:creationId xmlns:p14="http://schemas.microsoft.com/office/powerpoint/2010/main" val="656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latin typeface="CIDFont+F2"/>
                <a:ea typeface="Calibri" panose="020F0502020204030204" pitchFamily="34" charset="0"/>
                <a:cs typeface="CIDFont+F2"/>
              </a:rPr>
              <a:t>River Road Rehabilitation (Portola Drive to Las Palmas Parkway)  $2,163,738</a:t>
            </a:r>
            <a:br>
              <a:rPr lang="en-US" sz="1000">
                <a:latin typeface="Calibri" panose="020F0502020204030204" pitchFamily="34" charset="0"/>
                <a:ea typeface="Calibri" panose="020F0502020204030204" pitchFamily="34" charset="0"/>
                <a:cs typeface="Times New Roman" panose="02020603050405020304" pitchFamily="18" charset="0"/>
              </a:rPr>
            </a:br>
            <a:r>
              <a:rPr lang="en-US" sz="1200">
                <a:effectLst/>
                <a:latin typeface="Calibri" panose="020F0502020204030204" pitchFamily="34" charset="0"/>
                <a:ea typeface="Calibri" panose="020F0502020204030204" pitchFamily="34" charset="0"/>
              </a:rPr>
              <a:t>The project rehabilitated River Road from </a:t>
            </a:r>
            <a:r>
              <a:rPr lang="en-US" sz="1200" err="1">
                <a:effectLst/>
                <a:latin typeface="Calibri" panose="020F0502020204030204" pitchFamily="34" charset="0"/>
                <a:ea typeface="Calibri" panose="020F0502020204030204" pitchFamily="34" charset="0"/>
              </a:rPr>
              <a:t>Portala</a:t>
            </a:r>
            <a:r>
              <a:rPr lang="en-US" sz="1200">
                <a:effectLst/>
                <a:latin typeface="Calibri" panose="020F0502020204030204" pitchFamily="34" charset="0"/>
                <a:ea typeface="Calibri" panose="020F0502020204030204" pitchFamily="34" charset="0"/>
              </a:rPr>
              <a:t> Drive to Las Palmas Parkway, near the City of Salinas.  The existing pavement was recycled in place and was used as base for the new roadway, utilizing a “Green” technology known as Full-depth Reclamation.  The roadway was then paved with hot-mix-asphalt.  Project also included vegetation clearing and rehabilitating the existing drainage.  River Road is part of the Wine Corridor that stretches from Salinas down to Greenfield.  River Road is part of the list of roads to be completed under the Measure X program.  Construction was completed in December 2020.</a:t>
            </a: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13</a:t>
            </a:fld>
            <a:endParaRPr lang="en-US"/>
          </a:p>
        </p:txBody>
      </p:sp>
    </p:spTree>
    <p:extLst>
      <p:ext uri="{BB962C8B-B14F-4D97-AF65-F5344CB8AC3E}">
        <p14:creationId xmlns:p14="http://schemas.microsoft.com/office/powerpoint/2010/main" val="2710513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libri" panose="020F0502020204030204" pitchFamily="34" charset="0"/>
                <a:cs typeface="Calibri" panose="020F0502020204030204" pitchFamily="34" charset="0"/>
              </a:rPr>
              <a:t>The project is to provide </a:t>
            </a:r>
            <a:r>
              <a:rPr lang="en-US" sz="1200">
                <a:effectLst/>
                <a:latin typeface="Calibri" panose="020F0502020204030204" pitchFamily="34" charset="0"/>
                <a:ea typeface="Arial" panose="020B0604020202020204" pitchFamily="34" charset="0"/>
                <a:cs typeface="Calibri" panose="020F0502020204030204" pitchFamily="34" charset="0"/>
              </a:rPr>
              <a:t>interim safety improvements to the Elkhorn Road / Werner Road / Salinas Road Intersection to improve the driving experience for motorists.  This project also included improvements at the Salinas Road / Fruitland Avenue intersection.  This project is a partial component of the improvements identified in the G-12 </a:t>
            </a:r>
            <a:r>
              <a:rPr lang="en-US" sz="1200" err="1">
                <a:effectLst/>
                <a:latin typeface="Calibri" panose="020F0502020204030204" pitchFamily="34" charset="0"/>
                <a:ea typeface="Arial" panose="020B0604020202020204" pitchFamily="34" charset="0"/>
                <a:cs typeface="Calibri" panose="020F0502020204030204" pitchFamily="34" charset="0"/>
              </a:rPr>
              <a:t>Pajaro</a:t>
            </a:r>
            <a:r>
              <a:rPr lang="en-US" sz="1200">
                <a:effectLst/>
                <a:latin typeface="Calibri" panose="020F0502020204030204" pitchFamily="34" charset="0"/>
                <a:ea typeface="Arial" panose="020B0604020202020204" pitchFamily="34" charset="0"/>
                <a:cs typeface="Calibri" panose="020F0502020204030204" pitchFamily="34" charset="0"/>
              </a:rPr>
              <a:t> to </a:t>
            </a:r>
            <a:r>
              <a:rPr lang="en-US" sz="1200" err="1">
                <a:effectLst/>
                <a:latin typeface="Calibri" panose="020F0502020204030204" pitchFamily="34" charset="0"/>
                <a:ea typeface="Arial" panose="020B0604020202020204" pitchFamily="34" charset="0"/>
                <a:cs typeface="Calibri" panose="020F0502020204030204" pitchFamily="34" charset="0"/>
              </a:rPr>
              <a:t>Prunedale</a:t>
            </a:r>
            <a:r>
              <a:rPr lang="en-US" sz="1200">
                <a:effectLst/>
                <a:latin typeface="Calibri" panose="020F0502020204030204" pitchFamily="34" charset="0"/>
                <a:ea typeface="Arial" panose="020B0604020202020204" pitchFamily="34" charset="0"/>
                <a:cs typeface="Calibri" panose="020F0502020204030204" pitchFamily="34" charset="0"/>
              </a:rPr>
              <a:t> Corridor Study.  The project consists of a ‘road diet’ that includes the installation of Two Way Left Turn Lane pavement markings (TWLTL) on Salinas Road, installation of a westbound refuge/acceleration lane within the striped median at the intersection of Werner Road and Salinas Road, and a slurry seal of the pavement.  Cost of improvements was $264,412 and was funded with Measure X funds.  Improvements were completed in December 2020.</a:t>
            </a: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16</a:t>
            </a:fld>
            <a:endParaRPr lang="en-US"/>
          </a:p>
        </p:txBody>
      </p:sp>
    </p:spTree>
    <p:extLst>
      <p:ext uri="{BB962C8B-B14F-4D97-AF65-F5344CB8AC3E}">
        <p14:creationId xmlns:p14="http://schemas.microsoft.com/office/powerpoint/2010/main" val="4219165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17</a:t>
            </a:fld>
            <a:endParaRPr lang="en-US"/>
          </a:p>
        </p:txBody>
      </p:sp>
    </p:spTree>
    <p:extLst>
      <p:ext uri="{BB962C8B-B14F-4D97-AF65-F5344CB8AC3E}">
        <p14:creationId xmlns:p14="http://schemas.microsoft.com/office/powerpoint/2010/main" val="170046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Calibri" panose="020F0502020204030204" pitchFamily="34" charset="0"/>
                <a:ea typeface="Calibri" panose="020F0502020204030204" pitchFamily="34" charset="0"/>
                <a:cs typeface="Times New Roman" panose="02020603050405020304" pitchFamily="18" charset="0"/>
              </a:rPr>
              <a:t>The project resurfaced Cooper Street from State Route 183 to Blevins Way, in the Community of Castroville.  Project also included reconstructing sidewalk ADA curb ramps.  The project cost was approximately $1 million, funded by Measure X.  The project contractor was Teichert Construction, performed through JOC.  Construction was completed in May 2021. </a:t>
            </a:r>
            <a:endParaRPr lang="en-US"/>
          </a:p>
        </p:txBody>
      </p:sp>
      <p:sp>
        <p:nvSpPr>
          <p:cNvPr id="4" name="Slide Number Placeholder 3"/>
          <p:cNvSpPr>
            <a:spLocks noGrp="1"/>
          </p:cNvSpPr>
          <p:nvPr>
            <p:ph type="sldNum" sz="quarter" idx="5"/>
          </p:nvPr>
        </p:nvSpPr>
        <p:spPr/>
        <p:txBody>
          <a:bodyPr/>
          <a:lstStyle/>
          <a:p>
            <a:fld id="{5D3DDD96-F5A0-4C93-94C9-9F7238BE994C}" type="slidenum">
              <a:rPr lang="en-US" smtClean="0"/>
              <a:pPr/>
              <a:t>18</a:t>
            </a:fld>
            <a:endParaRPr lang="en-US"/>
          </a:p>
        </p:txBody>
      </p:sp>
    </p:spTree>
    <p:extLst>
      <p:ext uri="{BB962C8B-B14F-4D97-AF65-F5344CB8AC3E}">
        <p14:creationId xmlns:p14="http://schemas.microsoft.com/office/powerpoint/2010/main" val="3053905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D3DDD96-F5A0-4C93-94C9-9F7238BE994C}" type="slidenum">
              <a:rPr lang="en-US" smtClean="0"/>
              <a:pPr/>
              <a:t>19</a:t>
            </a:fld>
            <a:endParaRPr lang="en-US"/>
          </a:p>
        </p:txBody>
      </p:sp>
    </p:spTree>
    <p:extLst>
      <p:ext uri="{BB962C8B-B14F-4D97-AF65-F5344CB8AC3E}">
        <p14:creationId xmlns:p14="http://schemas.microsoft.com/office/powerpoint/2010/main" val="1772972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E66C9A1-F0CC-4EF7-B6F9-34C87E20BF12}" type="datetimeFigureOut">
              <a:rPr lang="en-US" smtClean="0"/>
              <a:pPr/>
              <a:t>8/20/2025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B36CA57-5F2F-4ABC-9C05-9D94F8154D6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66C9A1-F0CC-4EF7-B6F9-34C87E20BF12}"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6CA57-5F2F-4ABC-9C05-9D94F8154D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66C9A1-F0CC-4EF7-B6F9-34C87E20BF12}"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6CA57-5F2F-4ABC-9C05-9D94F8154D6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66C9A1-F0CC-4EF7-B6F9-34C87E20BF12}"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6CA57-5F2F-4ABC-9C05-9D94F8154D6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E66C9A1-F0CC-4EF7-B6F9-34C87E20BF12}"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6CA57-5F2F-4ABC-9C05-9D94F8154D6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E66C9A1-F0CC-4EF7-B6F9-34C87E20BF12}"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6CA57-5F2F-4ABC-9C05-9D94F8154D6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E66C9A1-F0CC-4EF7-B6F9-34C87E20BF12}" type="datetimeFigureOut">
              <a:rPr lang="en-US" smtClean="0"/>
              <a:pPr/>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6CA57-5F2F-4ABC-9C05-9D94F8154D6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0E66C9A1-F0CC-4EF7-B6F9-34C87E20BF12}" type="datetimeFigureOut">
              <a:rPr lang="en-US" smtClean="0"/>
              <a:pPr/>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6CA57-5F2F-4ABC-9C05-9D94F8154D6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6C9A1-F0CC-4EF7-B6F9-34C87E20BF12}" type="datetimeFigureOut">
              <a:rPr lang="en-US" smtClean="0"/>
              <a:pPr/>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6CA57-5F2F-4ABC-9C05-9D94F8154D6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E66C9A1-F0CC-4EF7-B6F9-34C87E20BF12}"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6CA57-5F2F-4ABC-9C05-9D94F8154D6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E66C9A1-F0CC-4EF7-B6F9-34C87E20BF12}"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2B36CA57-5F2F-4ABC-9C05-9D94F8154D6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66C9A1-F0CC-4EF7-B6F9-34C87E20BF12}" type="datetimeFigureOut">
              <a:rPr lang="en-US" smtClean="0"/>
              <a:pPr/>
              <a:t>8/20/2025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B36CA57-5F2F-4ABC-9C05-9D94F8154D6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ountyofmonterey.gov/government/departments-i-z/public-works-facilities-parks/public-works/divisions/project-developmen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mailto:300-servicerequest@co.monterey.ca.u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676400"/>
            <a:ext cx="7696200" cy="3352800"/>
          </a:xfrm>
        </p:spPr>
        <p:txBody>
          <a:bodyPr>
            <a:noAutofit/>
          </a:bodyPr>
          <a:lstStyle/>
          <a:p>
            <a:pPr marL="0" indent="0" algn="ctr">
              <a:lnSpc>
                <a:spcPct val="110000"/>
              </a:lnSpc>
              <a:spcBef>
                <a:spcPts val="0"/>
              </a:spcBef>
              <a:buNone/>
            </a:pPr>
            <a:r>
              <a:rPr lang="en-US" sz="5000">
                <a:latin typeface="+mj-lt"/>
              </a:rPr>
              <a:t>Monterey County</a:t>
            </a:r>
          </a:p>
          <a:p>
            <a:pPr marL="0" indent="0" algn="ctr">
              <a:lnSpc>
                <a:spcPct val="110000"/>
              </a:lnSpc>
              <a:spcBef>
                <a:spcPts val="0"/>
              </a:spcBef>
              <a:buNone/>
            </a:pPr>
            <a:r>
              <a:rPr lang="en-US" sz="5000">
                <a:latin typeface="+mj-lt"/>
              </a:rPr>
              <a:t>Measure X</a:t>
            </a:r>
          </a:p>
          <a:p>
            <a:pPr marL="0" indent="0" algn="ctr">
              <a:lnSpc>
                <a:spcPct val="110000"/>
              </a:lnSpc>
              <a:spcBef>
                <a:spcPts val="0"/>
              </a:spcBef>
              <a:buNone/>
            </a:pPr>
            <a:r>
              <a:rPr lang="en-US" sz="5000">
                <a:latin typeface="+mj-lt"/>
              </a:rPr>
              <a:t>Local Projects Update</a:t>
            </a:r>
          </a:p>
        </p:txBody>
      </p:sp>
      <p:pic>
        <p:nvPicPr>
          <p:cNvPr id="4" name="Picture 3">
            <a:extLst>
              <a:ext uri="{FF2B5EF4-FFF2-40B4-BE49-F238E27FC236}">
                <a16:creationId xmlns:a16="http://schemas.microsoft.com/office/drawing/2014/main" id="{44DAA068-4361-1408-D317-50D0E8CC95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393" y="5390207"/>
            <a:ext cx="1331596" cy="1331268"/>
          </a:xfrm>
          <a:prstGeom prst="rect">
            <a:avLst/>
          </a:prstGeom>
        </p:spPr>
      </p:pic>
      <p:sp>
        <p:nvSpPr>
          <p:cNvPr id="6" name="TextBox 5">
            <a:extLst>
              <a:ext uri="{FF2B5EF4-FFF2-40B4-BE49-F238E27FC236}">
                <a16:creationId xmlns:a16="http://schemas.microsoft.com/office/drawing/2014/main" id="{6088C3FD-E654-E74F-BB3E-F77EB4CABC4D}"/>
              </a:ext>
            </a:extLst>
          </p:cNvPr>
          <p:cNvSpPr txBox="1"/>
          <p:nvPr/>
        </p:nvSpPr>
        <p:spPr>
          <a:xfrm>
            <a:off x="6172200" y="838200"/>
            <a:ext cx="2971800" cy="646331"/>
          </a:xfrm>
          <a:prstGeom prst="rect">
            <a:avLst/>
          </a:prstGeom>
          <a:noFill/>
        </p:spPr>
        <p:txBody>
          <a:bodyPr wrap="square" rtlCol="0">
            <a:spAutoFit/>
          </a:bodyPr>
          <a:lstStyle/>
          <a:p>
            <a:pPr algn="r"/>
            <a:r>
              <a:rPr lang="en-US" sz="1200" b="1">
                <a:latin typeface="+mj-lt"/>
                <a:cs typeface="Times New Roman" panose="02020603050405020304" pitchFamily="18" charset="0"/>
              </a:rPr>
              <a:t>Measure X Citizen Oversight Committee</a:t>
            </a:r>
          </a:p>
          <a:p>
            <a:pPr algn="r"/>
            <a:r>
              <a:rPr lang="en-US" sz="1200" b="1">
                <a:latin typeface="+mj-lt"/>
                <a:cs typeface="Times New Roman" panose="02020603050405020304" pitchFamily="18" charset="0"/>
              </a:rPr>
              <a:t>April 15, 2025</a:t>
            </a:r>
          </a:p>
          <a:p>
            <a:pPr algn="r"/>
            <a:r>
              <a:rPr lang="en-US" sz="1200" b="1">
                <a:latin typeface="+mj-lt"/>
                <a:cs typeface="Times New Roman" panose="02020603050405020304" pitchFamily="18" charset="0"/>
              </a:rPr>
              <a:t>Agenda Item No. 4</a:t>
            </a:r>
            <a:endParaRPr lang="en-US" sz="1200" b="1">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1301674" y="664610"/>
            <a:ext cx="6497619" cy="852218"/>
          </a:xfrm>
          <a:prstGeom prst="rect">
            <a:avLst/>
          </a:prstGeom>
        </p:spPr>
        <p:txBody>
          <a:bodyPr vert="horz" lIns="0" tIns="45720" rIns="0" bIns="0" anchor="b">
            <a:normAutofit fontScale="9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a:solidFill>
                  <a:schemeClr val="tx1"/>
                </a:solidFill>
              </a:rPr>
              <a:t>Hitchcock Road and Foster Road Pavement Reconstruction</a:t>
            </a:r>
            <a:endParaRPr lang="en-US" sz="32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18227" y="1263399"/>
            <a:ext cx="8507546" cy="3211781"/>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lnSpc>
                <a:spcPct val="150000"/>
              </a:lnSpc>
              <a:spcBef>
                <a:spcPts val="0"/>
              </a:spcBef>
              <a:buFont typeface="Wingdings" panose="05000000000000000000" pitchFamily="2" charset="2"/>
              <a:buChar char="Ø"/>
            </a:pPr>
            <a:r>
              <a:rPr lang="en-US" b="0">
                <a:solidFill>
                  <a:schemeClr val="tx1"/>
                </a:solidFill>
                <a:latin typeface="+mj-lt"/>
              </a:rPr>
              <a:t>Pavement reconstruction and drainage culvert replacement</a:t>
            </a: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Completion Date: January 2025</a:t>
            </a: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Total project cost: $4.90 million</a:t>
            </a:r>
          </a:p>
        </p:txBody>
      </p:sp>
      <p:pic>
        <p:nvPicPr>
          <p:cNvPr id="14" name="Picture 13">
            <a:extLst>
              <a:ext uri="{FF2B5EF4-FFF2-40B4-BE49-F238E27FC236}">
                <a16:creationId xmlns:a16="http://schemas.microsoft.com/office/drawing/2014/main" id="{BD516BB5-46C1-FD2C-94C2-81FE9A04F3ED}"/>
              </a:ext>
            </a:extLst>
          </p:cNvPr>
          <p:cNvPicPr>
            <a:picLocks noChangeAspect="1"/>
          </p:cNvPicPr>
          <p:nvPr/>
        </p:nvPicPr>
        <p:blipFill rotWithShape="1">
          <a:blip r:embed="rId3"/>
          <a:srcRect t="59372" r="14706" b="1697"/>
          <a:stretch/>
        </p:blipFill>
        <p:spPr>
          <a:xfrm>
            <a:off x="774551" y="4069041"/>
            <a:ext cx="8051222" cy="2665660"/>
          </a:xfrm>
          <a:prstGeom prst="rect">
            <a:avLst/>
          </a:prstGeom>
        </p:spPr>
      </p:pic>
      <p:sp>
        <p:nvSpPr>
          <p:cNvPr id="17" name="Text Placeholder 7">
            <a:extLst>
              <a:ext uri="{FF2B5EF4-FFF2-40B4-BE49-F238E27FC236}">
                <a16:creationId xmlns:a16="http://schemas.microsoft.com/office/drawing/2014/main" id="{7363EF83-0572-E0B8-8049-2BD11655EDB7}"/>
              </a:ext>
            </a:extLst>
          </p:cNvPr>
          <p:cNvSpPr txBox="1">
            <a:spLocks/>
          </p:cNvSpPr>
          <p:nvPr/>
        </p:nvSpPr>
        <p:spPr>
          <a:xfrm>
            <a:off x="6293224" y="4228604"/>
            <a:ext cx="2658514"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Repaved Hitchcock Road</a:t>
            </a:r>
          </a:p>
        </p:txBody>
      </p:sp>
    </p:spTree>
    <p:extLst>
      <p:ext uri="{BB962C8B-B14F-4D97-AF65-F5344CB8AC3E}">
        <p14:creationId xmlns:p14="http://schemas.microsoft.com/office/powerpoint/2010/main" val="3459066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189A536-367D-A5B9-F861-5AB67600BDDF}"/>
              </a:ext>
            </a:extLst>
          </p:cNvPr>
          <p:cNvPicPr>
            <a:picLocks noChangeAspect="1"/>
          </p:cNvPicPr>
          <p:nvPr/>
        </p:nvPicPr>
        <p:blipFill rotWithShape="1">
          <a:blip r:embed="rId2"/>
          <a:srcRect l="3765" t="53790" r="2353" b="-1"/>
          <a:stretch/>
        </p:blipFill>
        <p:spPr>
          <a:xfrm>
            <a:off x="552674" y="3978158"/>
            <a:ext cx="8584602" cy="2879842"/>
          </a:xfrm>
          <a:prstGeom prst="rect">
            <a:avLst/>
          </a:prstGeom>
        </p:spPr>
      </p:pic>
      <p:pic>
        <p:nvPicPr>
          <p:cNvPr id="13" name="Picture 12">
            <a:extLst>
              <a:ext uri="{FF2B5EF4-FFF2-40B4-BE49-F238E27FC236}">
                <a16:creationId xmlns:a16="http://schemas.microsoft.com/office/drawing/2014/main" id="{CCACD21B-8189-6E41-C253-06E3E71473F1}"/>
              </a:ext>
            </a:extLst>
          </p:cNvPr>
          <p:cNvPicPr>
            <a:picLocks noChangeAspect="1"/>
          </p:cNvPicPr>
          <p:nvPr/>
        </p:nvPicPr>
        <p:blipFill rotWithShape="1">
          <a:blip r:embed="rId3"/>
          <a:srcRect l="-2762" t="34789" r="2762" b="5349"/>
          <a:stretch/>
        </p:blipFill>
        <p:spPr>
          <a:xfrm>
            <a:off x="0" y="1266837"/>
            <a:ext cx="8547485" cy="2711321"/>
          </a:xfrm>
          <a:prstGeom prst="rect">
            <a:avLst/>
          </a:prstGeom>
        </p:spPr>
      </p:pic>
      <p:sp>
        <p:nvSpPr>
          <p:cNvPr id="10" name="Text Placeholder 7">
            <a:extLst>
              <a:ext uri="{FF2B5EF4-FFF2-40B4-BE49-F238E27FC236}">
                <a16:creationId xmlns:a16="http://schemas.microsoft.com/office/drawing/2014/main" id="{2B380D79-6329-3951-14A0-E505C5F6337F}"/>
              </a:ext>
            </a:extLst>
          </p:cNvPr>
          <p:cNvSpPr txBox="1">
            <a:spLocks/>
          </p:cNvSpPr>
          <p:nvPr/>
        </p:nvSpPr>
        <p:spPr>
          <a:xfrm>
            <a:off x="4006775" y="1697144"/>
            <a:ext cx="8382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Before</a:t>
            </a:r>
          </a:p>
        </p:txBody>
      </p:sp>
      <p:sp>
        <p:nvSpPr>
          <p:cNvPr id="11" name="Text Placeholder 7">
            <a:extLst>
              <a:ext uri="{FF2B5EF4-FFF2-40B4-BE49-F238E27FC236}">
                <a16:creationId xmlns:a16="http://schemas.microsoft.com/office/drawing/2014/main" id="{DF8A7569-3435-9053-E965-9F5C90A1D0A9}"/>
              </a:ext>
            </a:extLst>
          </p:cNvPr>
          <p:cNvSpPr txBox="1">
            <a:spLocks/>
          </p:cNvSpPr>
          <p:nvPr/>
        </p:nvSpPr>
        <p:spPr>
          <a:xfrm>
            <a:off x="6007453" y="4564282"/>
            <a:ext cx="8382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After</a:t>
            </a:r>
          </a:p>
        </p:txBody>
      </p:sp>
      <p:sp>
        <p:nvSpPr>
          <p:cNvPr id="16" name="Title 1">
            <a:extLst>
              <a:ext uri="{FF2B5EF4-FFF2-40B4-BE49-F238E27FC236}">
                <a16:creationId xmlns:a16="http://schemas.microsoft.com/office/drawing/2014/main" id="{2D119F85-906D-9754-0BAB-A6FAB40B3287}"/>
              </a:ext>
            </a:extLst>
          </p:cNvPr>
          <p:cNvSpPr txBox="1">
            <a:spLocks/>
          </p:cNvSpPr>
          <p:nvPr/>
        </p:nvSpPr>
        <p:spPr>
          <a:xfrm>
            <a:off x="1301674" y="664610"/>
            <a:ext cx="6497619" cy="421912"/>
          </a:xfrm>
          <a:prstGeom prst="rect">
            <a:avLst/>
          </a:prstGeom>
        </p:spPr>
        <p:txBody>
          <a:bodyPr vert="horz" lIns="0" tIns="45720" rIns="0" bIns="0" anchor="b">
            <a:normAutofit fontScale="85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a:solidFill>
                  <a:schemeClr val="tx1"/>
                </a:solidFill>
              </a:rPr>
              <a:t>Hitchcock Road Pavement Reconstruction</a:t>
            </a:r>
            <a:endParaRPr lang="en-US" sz="3200" b="1"/>
          </a:p>
        </p:txBody>
      </p:sp>
    </p:spTree>
    <p:extLst>
      <p:ext uri="{BB962C8B-B14F-4D97-AF65-F5344CB8AC3E}">
        <p14:creationId xmlns:p14="http://schemas.microsoft.com/office/powerpoint/2010/main" val="3883363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0AEB8B-3710-BF21-FE8F-53F1E182BD1C}"/>
              </a:ext>
            </a:extLst>
          </p:cNvPr>
          <p:cNvPicPr>
            <a:picLocks noChangeAspect="1"/>
          </p:cNvPicPr>
          <p:nvPr/>
        </p:nvPicPr>
        <p:blipFill>
          <a:blip r:embed="rId2"/>
          <a:stretch>
            <a:fillRect/>
          </a:stretch>
        </p:blipFill>
        <p:spPr>
          <a:xfrm>
            <a:off x="292556" y="1183412"/>
            <a:ext cx="6254037" cy="2958282"/>
          </a:xfrm>
          <a:prstGeom prst="rect">
            <a:avLst/>
          </a:prstGeom>
        </p:spPr>
      </p:pic>
      <p:pic>
        <p:nvPicPr>
          <p:cNvPr id="8" name="Picture 7">
            <a:extLst>
              <a:ext uri="{FF2B5EF4-FFF2-40B4-BE49-F238E27FC236}">
                <a16:creationId xmlns:a16="http://schemas.microsoft.com/office/drawing/2014/main" id="{9403E08F-01FE-DE86-B708-A5E1D55355A6}"/>
              </a:ext>
            </a:extLst>
          </p:cNvPr>
          <p:cNvPicPr>
            <a:picLocks noChangeAspect="1"/>
          </p:cNvPicPr>
          <p:nvPr/>
        </p:nvPicPr>
        <p:blipFill>
          <a:blip r:embed="rId3"/>
          <a:stretch>
            <a:fillRect/>
          </a:stretch>
        </p:blipFill>
        <p:spPr>
          <a:xfrm>
            <a:off x="1336691" y="4141694"/>
            <a:ext cx="7690841" cy="2716306"/>
          </a:xfrm>
          <a:prstGeom prst="rect">
            <a:avLst/>
          </a:prstGeom>
        </p:spPr>
      </p:pic>
      <p:sp>
        <p:nvSpPr>
          <p:cNvPr id="9" name="Title 1">
            <a:extLst>
              <a:ext uri="{FF2B5EF4-FFF2-40B4-BE49-F238E27FC236}">
                <a16:creationId xmlns:a16="http://schemas.microsoft.com/office/drawing/2014/main" id="{9B337621-D07E-1AB6-AA19-C1BB8FA7F28E}"/>
              </a:ext>
            </a:extLst>
          </p:cNvPr>
          <p:cNvSpPr txBox="1">
            <a:spLocks/>
          </p:cNvSpPr>
          <p:nvPr/>
        </p:nvSpPr>
        <p:spPr>
          <a:xfrm>
            <a:off x="1301674" y="664610"/>
            <a:ext cx="6497619" cy="421912"/>
          </a:xfrm>
          <a:prstGeom prst="rect">
            <a:avLst/>
          </a:prstGeom>
        </p:spPr>
        <p:txBody>
          <a:bodyPr vert="horz" lIns="0" tIns="45720" rIns="0" bIns="0" anchor="b">
            <a:normAutofit fontScale="9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a:solidFill>
                  <a:schemeClr val="tx1"/>
                </a:solidFill>
              </a:rPr>
              <a:t>Foster Road Pavement Reconstruction</a:t>
            </a:r>
            <a:endParaRPr lang="en-US" sz="3200" b="1"/>
          </a:p>
        </p:txBody>
      </p:sp>
      <p:sp>
        <p:nvSpPr>
          <p:cNvPr id="10" name="Text Placeholder 7">
            <a:extLst>
              <a:ext uri="{FF2B5EF4-FFF2-40B4-BE49-F238E27FC236}">
                <a16:creationId xmlns:a16="http://schemas.microsoft.com/office/drawing/2014/main" id="{2B380D79-6329-3951-14A0-E505C5F6337F}"/>
              </a:ext>
            </a:extLst>
          </p:cNvPr>
          <p:cNvSpPr txBox="1">
            <a:spLocks/>
          </p:cNvSpPr>
          <p:nvPr/>
        </p:nvSpPr>
        <p:spPr>
          <a:xfrm>
            <a:off x="4006775" y="1697144"/>
            <a:ext cx="8382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Before</a:t>
            </a:r>
          </a:p>
        </p:txBody>
      </p:sp>
      <p:sp>
        <p:nvSpPr>
          <p:cNvPr id="11" name="Text Placeholder 7">
            <a:extLst>
              <a:ext uri="{FF2B5EF4-FFF2-40B4-BE49-F238E27FC236}">
                <a16:creationId xmlns:a16="http://schemas.microsoft.com/office/drawing/2014/main" id="{DF8A7569-3435-9053-E965-9F5C90A1D0A9}"/>
              </a:ext>
            </a:extLst>
          </p:cNvPr>
          <p:cNvSpPr txBox="1">
            <a:spLocks/>
          </p:cNvSpPr>
          <p:nvPr/>
        </p:nvSpPr>
        <p:spPr>
          <a:xfrm>
            <a:off x="6007453" y="4564282"/>
            <a:ext cx="8382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After</a:t>
            </a:r>
          </a:p>
        </p:txBody>
      </p:sp>
    </p:spTree>
    <p:extLst>
      <p:ext uri="{BB962C8B-B14F-4D97-AF65-F5344CB8AC3E}">
        <p14:creationId xmlns:p14="http://schemas.microsoft.com/office/powerpoint/2010/main" val="77093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1301674" y="664610"/>
            <a:ext cx="6497619" cy="852218"/>
          </a:xfrm>
          <a:prstGeom prst="rect">
            <a:avLst/>
          </a:prstGeom>
        </p:spPr>
        <p:txBody>
          <a:bodyPr vert="horz" lIns="0" tIns="4572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a:solidFill>
                  <a:schemeClr val="tx1"/>
                </a:solidFill>
              </a:rPr>
              <a:t>FY 2024 Pavement Seal Project</a:t>
            </a:r>
            <a:endParaRPr lang="en-US" sz="32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18227" y="1263399"/>
            <a:ext cx="8507546" cy="4050879"/>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lnSpc>
                <a:spcPct val="150000"/>
              </a:lnSpc>
              <a:spcBef>
                <a:spcPts val="0"/>
              </a:spcBef>
              <a:buFont typeface="Wingdings" panose="05000000000000000000" pitchFamily="2" charset="2"/>
              <a:buChar char="Ø"/>
            </a:pPr>
            <a:r>
              <a:rPr lang="en-US" b="0">
                <a:solidFill>
                  <a:schemeClr val="tx1"/>
                </a:solidFill>
                <a:latin typeface="+mj-lt"/>
              </a:rPr>
              <a:t>Pavement rehabilitation and resurfacing</a:t>
            </a:r>
          </a:p>
          <a:p>
            <a:pPr marL="868680" lvl="1" indent="-228600">
              <a:lnSpc>
                <a:spcPct val="150000"/>
              </a:lnSpc>
              <a:spcBef>
                <a:spcPts val="0"/>
              </a:spcBef>
              <a:buFont typeface="Wingdings" panose="05000000000000000000" pitchFamily="2" charset="2"/>
              <a:buChar char="Ø"/>
            </a:pPr>
            <a:r>
              <a:rPr lang="en-US" b="0">
                <a:latin typeface="+mj-lt"/>
              </a:rPr>
              <a:t>Reservation Road (East Garrison Rd-</a:t>
            </a:r>
            <a:r>
              <a:rPr lang="en-US" b="0" err="1">
                <a:latin typeface="+mj-lt"/>
              </a:rPr>
              <a:t>Panziera</a:t>
            </a:r>
            <a:r>
              <a:rPr lang="en-US" b="0">
                <a:latin typeface="+mj-lt"/>
              </a:rPr>
              <a:t> Rd / Davis Rd-Portola Dr)</a:t>
            </a:r>
          </a:p>
          <a:p>
            <a:pPr marL="868680" lvl="1" indent="-228600">
              <a:lnSpc>
                <a:spcPct val="150000"/>
              </a:lnSpc>
              <a:spcBef>
                <a:spcPts val="0"/>
              </a:spcBef>
              <a:buFont typeface="Wingdings" panose="05000000000000000000" pitchFamily="2" charset="2"/>
              <a:buChar char="Ø"/>
            </a:pPr>
            <a:r>
              <a:rPr lang="en-US" b="0">
                <a:solidFill>
                  <a:schemeClr val="tx1"/>
                </a:solidFill>
                <a:latin typeface="+mj-lt"/>
              </a:rPr>
              <a:t>Blanco Road (</a:t>
            </a:r>
            <a:r>
              <a:rPr lang="en-US" b="0" err="1">
                <a:solidFill>
                  <a:schemeClr val="tx1"/>
                </a:solidFill>
                <a:latin typeface="+mj-lt"/>
              </a:rPr>
              <a:t>Alisal</a:t>
            </a:r>
            <a:r>
              <a:rPr lang="en-US" b="0">
                <a:solidFill>
                  <a:schemeClr val="tx1"/>
                </a:solidFill>
                <a:latin typeface="+mj-lt"/>
              </a:rPr>
              <a:t> </a:t>
            </a:r>
            <a:r>
              <a:rPr lang="en-US" b="0">
                <a:latin typeface="+mj-lt"/>
              </a:rPr>
              <a:t>Rd – Davis Rd)</a:t>
            </a:r>
          </a:p>
          <a:p>
            <a:pPr marL="868680" lvl="1" indent="-228600">
              <a:lnSpc>
                <a:spcPct val="150000"/>
              </a:lnSpc>
              <a:spcBef>
                <a:spcPts val="0"/>
              </a:spcBef>
              <a:buFont typeface="Wingdings" panose="05000000000000000000" pitchFamily="2" charset="2"/>
              <a:buChar char="Ø"/>
            </a:pPr>
            <a:r>
              <a:rPr lang="en-US" b="0">
                <a:solidFill>
                  <a:schemeClr val="tx1"/>
                </a:solidFill>
                <a:latin typeface="+mj-lt"/>
              </a:rPr>
              <a:t>River Road (MP 6.47 to MP 7.77 )</a:t>
            </a: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Completion Date: August 2024</a:t>
            </a: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Total project cost: $4.30 million</a:t>
            </a:r>
          </a:p>
        </p:txBody>
      </p:sp>
    </p:spTree>
    <p:extLst>
      <p:ext uri="{BB962C8B-B14F-4D97-AF65-F5344CB8AC3E}">
        <p14:creationId xmlns:p14="http://schemas.microsoft.com/office/powerpoint/2010/main" val="2683869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EB7012D-5564-56B7-F8A7-CC6CB9F8D65A}"/>
              </a:ext>
            </a:extLst>
          </p:cNvPr>
          <p:cNvPicPr>
            <a:picLocks noChangeAspect="1"/>
          </p:cNvPicPr>
          <p:nvPr/>
        </p:nvPicPr>
        <p:blipFill rotWithShape="1">
          <a:blip r:embed="rId2"/>
          <a:srcRect t="45362" r="24117"/>
          <a:stretch/>
        </p:blipFill>
        <p:spPr>
          <a:xfrm>
            <a:off x="2167218" y="3967785"/>
            <a:ext cx="6938682" cy="2876443"/>
          </a:xfrm>
          <a:prstGeom prst="rect">
            <a:avLst/>
          </a:prstGeom>
        </p:spPr>
      </p:pic>
      <p:sp>
        <p:nvSpPr>
          <p:cNvPr id="7" name="Text Placeholder 7">
            <a:extLst>
              <a:ext uri="{FF2B5EF4-FFF2-40B4-BE49-F238E27FC236}">
                <a16:creationId xmlns:a16="http://schemas.microsoft.com/office/drawing/2014/main" id="{7C397D89-43DF-4B29-A6BF-BD3FFABFD599}"/>
              </a:ext>
            </a:extLst>
          </p:cNvPr>
          <p:cNvSpPr txBox="1">
            <a:spLocks/>
          </p:cNvSpPr>
          <p:nvPr/>
        </p:nvSpPr>
        <p:spPr>
          <a:xfrm>
            <a:off x="7552316" y="4119790"/>
            <a:ext cx="8382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After</a:t>
            </a:r>
          </a:p>
        </p:txBody>
      </p:sp>
      <p:sp>
        <p:nvSpPr>
          <p:cNvPr id="9" name="Title 1">
            <a:extLst>
              <a:ext uri="{FF2B5EF4-FFF2-40B4-BE49-F238E27FC236}">
                <a16:creationId xmlns:a16="http://schemas.microsoft.com/office/drawing/2014/main" id="{8453654B-A6B6-4AB3-AB4C-47028DE36395}"/>
              </a:ext>
            </a:extLst>
          </p:cNvPr>
          <p:cNvSpPr txBox="1">
            <a:spLocks/>
          </p:cNvSpPr>
          <p:nvPr/>
        </p:nvSpPr>
        <p:spPr>
          <a:xfrm>
            <a:off x="457200" y="664610"/>
            <a:ext cx="8229600" cy="478390"/>
          </a:xfrm>
          <a:prstGeom prst="rect">
            <a:avLst/>
          </a:prstGeom>
        </p:spPr>
        <p:txBody>
          <a:bodyPr vert="horz" lIns="0" tIns="45720" rIns="0" bIns="0" anchor="b">
            <a:normAutofit fontScale="9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a:solidFill>
                  <a:schemeClr val="tx1"/>
                </a:solidFill>
              </a:rPr>
              <a:t>River Road Pavement Rehabilitation</a:t>
            </a:r>
            <a:endParaRPr lang="en-US" sz="3200" b="1"/>
          </a:p>
        </p:txBody>
      </p:sp>
      <p:pic>
        <p:nvPicPr>
          <p:cNvPr id="10" name="Picture 9">
            <a:extLst>
              <a:ext uri="{FF2B5EF4-FFF2-40B4-BE49-F238E27FC236}">
                <a16:creationId xmlns:a16="http://schemas.microsoft.com/office/drawing/2014/main" id="{61ACB5FD-F953-2601-20D9-EEB950269007}"/>
              </a:ext>
            </a:extLst>
          </p:cNvPr>
          <p:cNvPicPr>
            <a:picLocks noChangeAspect="1"/>
          </p:cNvPicPr>
          <p:nvPr/>
        </p:nvPicPr>
        <p:blipFill rotWithShape="1">
          <a:blip r:embed="rId3"/>
          <a:srcRect t="44442" r="25647"/>
          <a:stretch/>
        </p:blipFill>
        <p:spPr>
          <a:xfrm>
            <a:off x="38100" y="1149381"/>
            <a:ext cx="6798833" cy="2876443"/>
          </a:xfrm>
          <a:prstGeom prst="rect">
            <a:avLst/>
          </a:prstGeom>
        </p:spPr>
      </p:pic>
      <p:pic>
        <p:nvPicPr>
          <p:cNvPr id="15" name="Picture 14">
            <a:extLst>
              <a:ext uri="{FF2B5EF4-FFF2-40B4-BE49-F238E27FC236}">
                <a16:creationId xmlns:a16="http://schemas.microsoft.com/office/drawing/2014/main" id="{A1B5A461-C548-D2D2-1AC1-877C977224EC}"/>
              </a:ext>
            </a:extLst>
          </p:cNvPr>
          <p:cNvPicPr>
            <a:picLocks noChangeAspect="1"/>
          </p:cNvPicPr>
          <p:nvPr/>
        </p:nvPicPr>
        <p:blipFill>
          <a:blip r:embed="rId4"/>
          <a:stretch>
            <a:fillRect/>
          </a:stretch>
        </p:blipFill>
        <p:spPr>
          <a:xfrm>
            <a:off x="3231198" y="1417836"/>
            <a:ext cx="938865" cy="493819"/>
          </a:xfrm>
          <a:prstGeom prst="rect">
            <a:avLst/>
          </a:prstGeom>
        </p:spPr>
      </p:pic>
    </p:spTree>
    <p:extLst>
      <p:ext uri="{BB962C8B-B14F-4D97-AF65-F5344CB8AC3E}">
        <p14:creationId xmlns:p14="http://schemas.microsoft.com/office/powerpoint/2010/main" val="397661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2147DE-663C-D95C-0744-8B6792CAA53D}"/>
              </a:ext>
            </a:extLst>
          </p:cNvPr>
          <p:cNvPicPr>
            <a:picLocks noChangeAspect="1"/>
          </p:cNvPicPr>
          <p:nvPr/>
        </p:nvPicPr>
        <p:blipFill rotWithShape="1">
          <a:blip r:embed="rId2"/>
          <a:srcRect l="6470" t="53496" r="118" b="-1603"/>
          <a:stretch/>
        </p:blipFill>
        <p:spPr>
          <a:xfrm>
            <a:off x="457200" y="3818965"/>
            <a:ext cx="8541572" cy="3143799"/>
          </a:xfrm>
          <a:prstGeom prst="rect">
            <a:avLst/>
          </a:prstGeom>
        </p:spPr>
      </p:pic>
      <p:pic>
        <p:nvPicPr>
          <p:cNvPr id="3" name="Picture 2">
            <a:extLst>
              <a:ext uri="{FF2B5EF4-FFF2-40B4-BE49-F238E27FC236}">
                <a16:creationId xmlns:a16="http://schemas.microsoft.com/office/drawing/2014/main" id="{09536C39-AC5B-0685-CF82-73D2A35DF496}"/>
              </a:ext>
            </a:extLst>
          </p:cNvPr>
          <p:cNvPicPr>
            <a:picLocks noChangeAspect="1"/>
          </p:cNvPicPr>
          <p:nvPr/>
        </p:nvPicPr>
        <p:blipFill rotWithShape="1">
          <a:blip r:embed="rId3"/>
          <a:srcRect l="4999" t="42383" b="4602"/>
          <a:stretch/>
        </p:blipFill>
        <p:spPr>
          <a:xfrm>
            <a:off x="0" y="1319692"/>
            <a:ext cx="8686800" cy="2683125"/>
          </a:xfrm>
          <a:prstGeom prst="rect">
            <a:avLst/>
          </a:prstGeom>
        </p:spPr>
      </p:pic>
      <p:sp>
        <p:nvSpPr>
          <p:cNvPr id="7" name="Text Placeholder 7">
            <a:extLst>
              <a:ext uri="{FF2B5EF4-FFF2-40B4-BE49-F238E27FC236}">
                <a16:creationId xmlns:a16="http://schemas.microsoft.com/office/drawing/2014/main" id="{7C397D89-43DF-4B29-A6BF-BD3FFABFD599}"/>
              </a:ext>
            </a:extLst>
          </p:cNvPr>
          <p:cNvSpPr txBox="1">
            <a:spLocks/>
          </p:cNvSpPr>
          <p:nvPr/>
        </p:nvSpPr>
        <p:spPr>
          <a:xfrm>
            <a:off x="7703372" y="4567365"/>
            <a:ext cx="8382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After</a:t>
            </a:r>
          </a:p>
        </p:txBody>
      </p:sp>
      <p:sp>
        <p:nvSpPr>
          <p:cNvPr id="9" name="Title 1">
            <a:extLst>
              <a:ext uri="{FF2B5EF4-FFF2-40B4-BE49-F238E27FC236}">
                <a16:creationId xmlns:a16="http://schemas.microsoft.com/office/drawing/2014/main" id="{8453654B-A6B6-4AB3-AB4C-47028DE36395}"/>
              </a:ext>
            </a:extLst>
          </p:cNvPr>
          <p:cNvSpPr txBox="1">
            <a:spLocks/>
          </p:cNvSpPr>
          <p:nvPr/>
        </p:nvSpPr>
        <p:spPr>
          <a:xfrm>
            <a:off x="457200" y="664610"/>
            <a:ext cx="8229600" cy="478390"/>
          </a:xfrm>
          <a:prstGeom prst="rect">
            <a:avLst/>
          </a:prstGeom>
        </p:spPr>
        <p:txBody>
          <a:bodyPr vert="horz" lIns="0" tIns="45720" rIns="0" bIns="0" anchor="b">
            <a:normAutofit fontScale="9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a:solidFill>
                  <a:schemeClr val="tx1"/>
                </a:solidFill>
              </a:rPr>
              <a:t>Reservation Road Pavement Rehabilitation</a:t>
            </a:r>
            <a:endParaRPr lang="en-US" sz="3200" b="1"/>
          </a:p>
        </p:txBody>
      </p:sp>
      <p:pic>
        <p:nvPicPr>
          <p:cNvPr id="15" name="Picture 14">
            <a:extLst>
              <a:ext uri="{FF2B5EF4-FFF2-40B4-BE49-F238E27FC236}">
                <a16:creationId xmlns:a16="http://schemas.microsoft.com/office/drawing/2014/main" id="{A1B5A461-C548-D2D2-1AC1-877C977224EC}"/>
              </a:ext>
            </a:extLst>
          </p:cNvPr>
          <p:cNvPicPr>
            <a:picLocks noChangeAspect="1"/>
          </p:cNvPicPr>
          <p:nvPr/>
        </p:nvPicPr>
        <p:blipFill>
          <a:blip r:embed="rId4"/>
          <a:stretch>
            <a:fillRect/>
          </a:stretch>
        </p:blipFill>
        <p:spPr>
          <a:xfrm>
            <a:off x="7064823" y="1652248"/>
            <a:ext cx="938865" cy="493819"/>
          </a:xfrm>
          <a:prstGeom prst="rect">
            <a:avLst/>
          </a:prstGeom>
        </p:spPr>
      </p:pic>
    </p:spTree>
    <p:extLst>
      <p:ext uri="{BB962C8B-B14F-4D97-AF65-F5344CB8AC3E}">
        <p14:creationId xmlns:p14="http://schemas.microsoft.com/office/powerpoint/2010/main" val="1794693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582746" y="889175"/>
            <a:ext cx="8229600" cy="478390"/>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Elkhorn Rd./Werner Rd./Salinas Rd.</a:t>
            </a:r>
          </a:p>
          <a:p>
            <a:pPr algn="ctr"/>
            <a:r>
              <a:rPr lang="en-US" sz="2400" b="1">
                <a:solidFill>
                  <a:schemeClr val="tx1"/>
                </a:solidFill>
              </a:rPr>
              <a:t>Intersection Safety Improvement</a:t>
            </a:r>
            <a:endParaRPr lang="en-US" sz="24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37457" y="1400166"/>
            <a:ext cx="8507546" cy="1813879"/>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lnSpc>
                <a:spcPct val="150000"/>
              </a:lnSpc>
              <a:spcBef>
                <a:spcPts val="0"/>
              </a:spcBef>
              <a:buFont typeface="Wingdings" panose="05000000000000000000" pitchFamily="2" charset="2"/>
              <a:buChar char="Ø"/>
            </a:pPr>
            <a:r>
              <a:rPr lang="en-US" b="0">
                <a:solidFill>
                  <a:schemeClr val="tx1"/>
                </a:solidFill>
                <a:latin typeface="+mj-lt"/>
              </a:rPr>
              <a:t>Interim safety improvements per G12 Corridor Study</a:t>
            </a: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Completed Elkhorn Road merge lane in September 2023</a:t>
            </a:r>
          </a:p>
        </p:txBody>
      </p:sp>
      <p:pic>
        <p:nvPicPr>
          <p:cNvPr id="10" name="Content Placeholder 7" descr="A road with a cone on the side&#10;&#10;Description automatically generated with low confidence">
            <a:extLst>
              <a:ext uri="{FF2B5EF4-FFF2-40B4-BE49-F238E27FC236}">
                <a16:creationId xmlns:a16="http://schemas.microsoft.com/office/drawing/2014/main" id="{FF51D5A8-5EFC-4345-9382-CB1306361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07839"/>
            <a:ext cx="4038600" cy="3027206"/>
          </a:xfrm>
          <a:prstGeom prst="rect">
            <a:avLst/>
          </a:prstGeom>
          <a:ln>
            <a:solidFill>
              <a:schemeClr val="tx1"/>
            </a:solidFill>
          </a:ln>
        </p:spPr>
      </p:pic>
      <p:pic>
        <p:nvPicPr>
          <p:cNvPr id="11" name="Content Placeholder 10" descr="A picture containing text, sky, outdoor, road&#10;&#10;Description automatically generated">
            <a:extLst>
              <a:ext uri="{FF2B5EF4-FFF2-40B4-BE49-F238E27FC236}">
                <a16:creationId xmlns:a16="http://schemas.microsoft.com/office/drawing/2014/main" id="{036627E2-ACD3-4C39-8065-3D94E653B8FA}"/>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val="0"/>
              </a:ext>
            </a:extLst>
          </a:blip>
          <a:stretch>
            <a:fillRect/>
          </a:stretch>
        </p:blipFill>
        <p:spPr>
          <a:xfrm>
            <a:off x="4648200" y="3207783"/>
            <a:ext cx="4038600" cy="3027318"/>
          </a:xfrm>
          <a:prstGeom prst="rect">
            <a:avLst/>
          </a:prstGeom>
          <a:ln>
            <a:solidFill>
              <a:schemeClr val="tx1"/>
            </a:solidFill>
          </a:ln>
        </p:spPr>
      </p:pic>
      <p:sp>
        <p:nvSpPr>
          <p:cNvPr id="13" name="Text Placeholder 7">
            <a:extLst>
              <a:ext uri="{FF2B5EF4-FFF2-40B4-BE49-F238E27FC236}">
                <a16:creationId xmlns:a16="http://schemas.microsoft.com/office/drawing/2014/main" id="{C4D917D5-5D46-4AB7-B311-673F0510E5FB}"/>
              </a:ext>
            </a:extLst>
          </p:cNvPr>
          <p:cNvSpPr txBox="1">
            <a:spLocks/>
          </p:cNvSpPr>
          <p:nvPr/>
        </p:nvSpPr>
        <p:spPr>
          <a:xfrm>
            <a:off x="582746" y="6267702"/>
            <a:ext cx="3698797"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Salinas Road Two-Way Left Turn Lane</a:t>
            </a:r>
          </a:p>
        </p:txBody>
      </p:sp>
      <p:sp>
        <p:nvSpPr>
          <p:cNvPr id="14" name="Text Placeholder 7">
            <a:extLst>
              <a:ext uri="{FF2B5EF4-FFF2-40B4-BE49-F238E27FC236}">
                <a16:creationId xmlns:a16="http://schemas.microsoft.com/office/drawing/2014/main" id="{23624C25-C7E9-4E19-86CD-19C803F9E925}"/>
              </a:ext>
            </a:extLst>
          </p:cNvPr>
          <p:cNvSpPr txBox="1">
            <a:spLocks/>
          </p:cNvSpPr>
          <p:nvPr/>
        </p:nvSpPr>
        <p:spPr>
          <a:xfrm>
            <a:off x="5529431" y="6267702"/>
            <a:ext cx="2678143"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Salinas Road Bicycle Lanes</a:t>
            </a:r>
          </a:p>
        </p:txBody>
      </p:sp>
    </p:spTree>
    <p:extLst>
      <p:ext uri="{BB962C8B-B14F-4D97-AF65-F5344CB8AC3E}">
        <p14:creationId xmlns:p14="http://schemas.microsoft.com/office/powerpoint/2010/main" val="94384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56E8A-DD38-67D7-8C78-567C48481064}"/>
              </a:ext>
            </a:extLst>
          </p:cNvPr>
          <p:cNvPicPr>
            <a:picLocks noChangeAspect="1"/>
          </p:cNvPicPr>
          <p:nvPr/>
        </p:nvPicPr>
        <p:blipFill>
          <a:blip r:embed="rId3"/>
          <a:stretch>
            <a:fillRect/>
          </a:stretch>
        </p:blipFill>
        <p:spPr>
          <a:xfrm>
            <a:off x="0" y="465537"/>
            <a:ext cx="9143999" cy="6403194"/>
          </a:xfrm>
          <a:prstGeom prst="rect">
            <a:avLst/>
          </a:prstGeom>
        </p:spPr>
      </p:pic>
      <p:sp>
        <p:nvSpPr>
          <p:cNvPr id="13" name="TextBox 12">
            <a:extLst>
              <a:ext uri="{FF2B5EF4-FFF2-40B4-BE49-F238E27FC236}">
                <a16:creationId xmlns:a16="http://schemas.microsoft.com/office/drawing/2014/main" id="{349BD8AD-6EBE-D5A6-302D-981061F0D037}"/>
              </a:ext>
            </a:extLst>
          </p:cNvPr>
          <p:cNvSpPr txBox="1"/>
          <p:nvPr/>
        </p:nvSpPr>
        <p:spPr>
          <a:xfrm>
            <a:off x="2264484" y="0"/>
            <a:ext cx="4615030" cy="646331"/>
          </a:xfrm>
          <a:prstGeom prst="rect">
            <a:avLst/>
          </a:prstGeom>
          <a:solidFill>
            <a:schemeClr val="bg1"/>
          </a:solidFill>
        </p:spPr>
        <p:txBody>
          <a:bodyPr wrap="square">
            <a:spAutoFit/>
          </a:bodyPr>
          <a:lstStyle/>
          <a:p>
            <a:pPr algn="ctr"/>
            <a:r>
              <a:rPr lang="en-US" sz="1800" b="1">
                <a:solidFill>
                  <a:schemeClr val="tx1"/>
                </a:solidFill>
              </a:rPr>
              <a:t>Elkhorn Rd./Werner Rd./Salinas Rd.</a:t>
            </a:r>
          </a:p>
          <a:p>
            <a:pPr algn="ctr"/>
            <a:r>
              <a:rPr lang="en-US" sz="1800" b="1">
                <a:solidFill>
                  <a:schemeClr val="tx1"/>
                </a:solidFill>
              </a:rPr>
              <a:t>Intersection Safety Improvement</a:t>
            </a:r>
            <a:endParaRPr lang="en-US" sz="1800" b="1"/>
          </a:p>
        </p:txBody>
      </p:sp>
    </p:spTree>
    <p:extLst>
      <p:ext uri="{BB962C8B-B14F-4D97-AF65-F5344CB8AC3E}">
        <p14:creationId xmlns:p14="http://schemas.microsoft.com/office/powerpoint/2010/main" val="2474423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457200" y="844729"/>
            <a:ext cx="8229600" cy="478390"/>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Measure X Community Street Improvements</a:t>
            </a:r>
          </a:p>
          <a:p>
            <a:pPr algn="ctr"/>
            <a:r>
              <a:rPr lang="en-US" sz="2400" b="1">
                <a:solidFill>
                  <a:schemeClr val="tx1"/>
                </a:solidFill>
              </a:rPr>
              <a:t>Castroville and </a:t>
            </a:r>
            <a:r>
              <a:rPr lang="en-US" sz="2400" b="1" err="1">
                <a:solidFill>
                  <a:schemeClr val="tx1"/>
                </a:solidFill>
              </a:rPr>
              <a:t>Boronda</a:t>
            </a:r>
            <a:endParaRPr lang="en-US" sz="24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32745" y="1280496"/>
            <a:ext cx="8507546" cy="1905000"/>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lnSpc>
                <a:spcPct val="150000"/>
              </a:lnSpc>
              <a:spcBef>
                <a:spcPts val="0"/>
              </a:spcBef>
              <a:buFont typeface="Wingdings" panose="05000000000000000000" pitchFamily="2" charset="2"/>
              <a:buChar char="Ø"/>
            </a:pPr>
            <a:r>
              <a:rPr lang="en-US" b="0">
                <a:solidFill>
                  <a:schemeClr val="tx1"/>
                </a:solidFill>
                <a:latin typeface="+mj-lt"/>
              </a:rPr>
              <a:t>Street and ADA ramp improvements</a:t>
            </a: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Completed May 2021 through December 2024 (thus far)</a:t>
            </a: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Total project cost: $1.4 million each year</a:t>
            </a:r>
          </a:p>
        </p:txBody>
      </p:sp>
      <p:sp>
        <p:nvSpPr>
          <p:cNvPr id="12" name="Text Placeholder 7">
            <a:extLst>
              <a:ext uri="{FF2B5EF4-FFF2-40B4-BE49-F238E27FC236}">
                <a16:creationId xmlns:a16="http://schemas.microsoft.com/office/drawing/2014/main" id="{5B0902B6-670D-4A2E-9110-A30821BAF5DE}"/>
              </a:ext>
            </a:extLst>
          </p:cNvPr>
          <p:cNvSpPr txBox="1">
            <a:spLocks/>
          </p:cNvSpPr>
          <p:nvPr/>
        </p:nvSpPr>
        <p:spPr>
          <a:xfrm>
            <a:off x="1371600" y="6226047"/>
            <a:ext cx="18288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Early Construction</a:t>
            </a:r>
          </a:p>
        </p:txBody>
      </p:sp>
      <p:sp>
        <p:nvSpPr>
          <p:cNvPr id="13" name="Text Placeholder 7">
            <a:extLst>
              <a:ext uri="{FF2B5EF4-FFF2-40B4-BE49-F238E27FC236}">
                <a16:creationId xmlns:a16="http://schemas.microsoft.com/office/drawing/2014/main" id="{0B71749F-B049-4613-8D94-46214EF15A41}"/>
              </a:ext>
            </a:extLst>
          </p:cNvPr>
          <p:cNvSpPr txBox="1">
            <a:spLocks/>
          </p:cNvSpPr>
          <p:nvPr/>
        </p:nvSpPr>
        <p:spPr>
          <a:xfrm>
            <a:off x="5791200" y="3342251"/>
            <a:ext cx="8382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After</a:t>
            </a:r>
          </a:p>
        </p:txBody>
      </p:sp>
      <p:pic>
        <p:nvPicPr>
          <p:cNvPr id="14" name="Content Placeholder 8">
            <a:extLst>
              <a:ext uri="{FF2B5EF4-FFF2-40B4-BE49-F238E27FC236}">
                <a16:creationId xmlns:a16="http://schemas.microsoft.com/office/drawing/2014/main" id="{265187EA-5342-4B79-85E3-EE7F294372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971" y="3218168"/>
            <a:ext cx="3909421" cy="2933166"/>
          </a:xfrm>
          <a:prstGeom prst="rect">
            <a:avLst/>
          </a:prstGeom>
          <a:noFill/>
          <a:ln>
            <a:solidFill>
              <a:schemeClr val="tx1"/>
            </a:solidFill>
          </a:ln>
        </p:spPr>
      </p:pic>
      <p:pic>
        <p:nvPicPr>
          <p:cNvPr id="15" name="Content Placeholder 12">
            <a:extLst>
              <a:ext uri="{FF2B5EF4-FFF2-40B4-BE49-F238E27FC236}">
                <a16:creationId xmlns:a16="http://schemas.microsoft.com/office/drawing/2014/main" id="{70672B31-67CC-43EF-8425-7683F4FF676A}"/>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852656" y="3172677"/>
            <a:ext cx="3958599" cy="2967802"/>
          </a:xfrm>
          <a:prstGeom prst="rect">
            <a:avLst/>
          </a:prstGeom>
          <a:noFill/>
          <a:ln>
            <a:solidFill>
              <a:schemeClr val="tx1"/>
            </a:solidFill>
          </a:ln>
        </p:spPr>
      </p:pic>
      <p:sp>
        <p:nvSpPr>
          <p:cNvPr id="16" name="Text Placeholder 7">
            <a:extLst>
              <a:ext uri="{FF2B5EF4-FFF2-40B4-BE49-F238E27FC236}">
                <a16:creationId xmlns:a16="http://schemas.microsoft.com/office/drawing/2014/main" id="{AAAB9FF4-326B-47A2-AE77-4CA82FF6CD04}"/>
              </a:ext>
            </a:extLst>
          </p:cNvPr>
          <p:cNvSpPr txBox="1">
            <a:spLocks/>
          </p:cNvSpPr>
          <p:nvPr/>
        </p:nvSpPr>
        <p:spPr>
          <a:xfrm>
            <a:off x="5917555" y="6210165"/>
            <a:ext cx="18288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Near Completion</a:t>
            </a:r>
          </a:p>
        </p:txBody>
      </p:sp>
    </p:spTree>
    <p:extLst>
      <p:ext uri="{BB962C8B-B14F-4D97-AF65-F5344CB8AC3E}">
        <p14:creationId xmlns:p14="http://schemas.microsoft.com/office/powerpoint/2010/main" val="2342055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D232E765-8E03-8D90-10E0-6BF7362D43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934" y="3048000"/>
            <a:ext cx="4657654" cy="3105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descr="P84#yIS1">
            <a:extLst>
              <a:ext uri="{FF2B5EF4-FFF2-40B4-BE49-F238E27FC236}">
                <a16:creationId xmlns:a16="http://schemas.microsoft.com/office/drawing/2014/main" id="{4AEA9960-2BD6-71DC-1393-A9E08D3CB4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977" y="3069965"/>
            <a:ext cx="4143126" cy="3105912"/>
          </a:xfrm>
          <a:prstGeom prst="rect">
            <a:avLst/>
          </a:prstGeom>
          <a:noFill/>
          <a:ln w="6350">
            <a:solidFill>
              <a:schemeClr val="tx1"/>
            </a:solidFill>
          </a:ln>
          <a:effectLst/>
        </p:spPr>
      </p:pic>
      <p:sp>
        <p:nvSpPr>
          <p:cNvPr id="5" name="Title 4">
            <a:extLst>
              <a:ext uri="{FF2B5EF4-FFF2-40B4-BE49-F238E27FC236}">
                <a16:creationId xmlns:a16="http://schemas.microsoft.com/office/drawing/2014/main" id="{38A825CB-98BF-ADAF-ACDF-4FAC5A6E307E}"/>
              </a:ext>
            </a:extLst>
          </p:cNvPr>
          <p:cNvSpPr>
            <a:spLocks noGrp="1"/>
          </p:cNvSpPr>
          <p:nvPr>
            <p:ph type="title"/>
          </p:nvPr>
        </p:nvSpPr>
        <p:spPr>
          <a:xfrm>
            <a:off x="683110" y="1080605"/>
            <a:ext cx="8229600" cy="1143000"/>
          </a:xfrm>
        </p:spPr>
        <p:txBody>
          <a:bodyPr>
            <a:normAutofit fontScale="90000"/>
          </a:bodyPr>
          <a:lstStyle/>
          <a:p>
            <a:r>
              <a:rPr lang="en-US">
                <a:solidFill>
                  <a:schemeClr val="tx1"/>
                </a:solidFill>
              </a:rPr>
              <a:t>Measure X funded </a:t>
            </a:r>
            <a:br>
              <a:rPr lang="en-US">
                <a:solidFill>
                  <a:schemeClr val="tx1"/>
                </a:solidFill>
              </a:rPr>
            </a:br>
            <a:r>
              <a:rPr lang="en-US">
                <a:solidFill>
                  <a:schemeClr val="tx1"/>
                </a:solidFill>
              </a:rPr>
              <a:t>Community Street Improvements</a:t>
            </a:r>
          </a:p>
        </p:txBody>
      </p:sp>
      <p:sp>
        <p:nvSpPr>
          <p:cNvPr id="7" name="Text Placeholder 7">
            <a:extLst>
              <a:ext uri="{FF2B5EF4-FFF2-40B4-BE49-F238E27FC236}">
                <a16:creationId xmlns:a16="http://schemas.microsoft.com/office/drawing/2014/main" id="{0E5CE9BE-3B0E-D5A7-CFAA-20F4A1CB60D4}"/>
              </a:ext>
            </a:extLst>
          </p:cNvPr>
          <p:cNvSpPr txBox="1">
            <a:spLocks/>
          </p:cNvSpPr>
          <p:nvPr/>
        </p:nvSpPr>
        <p:spPr>
          <a:xfrm>
            <a:off x="1565238" y="2583437"/>
            <a:ext cx="1016598"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Before</a:t>
            </a:r>
          </a:p>
        </p:txBody>
      </p:sp>
      <p:sp>
        <p:nvSpPr>
          <p:cNvPr id="8" name="Text Placeholder 7">
            <a:extLst>
              <a:ext uri="{FF2B5EF4-FFF2-40B4-BE49-F238E27FC236}">
                <a16:creationId xmlns:a16="http://schemas.microsoft.com/office/drawing/2014/main" id="{EC3369F2-A35F-788F-E744-A839BD45B064}"/>
              </a:ext>
            </a:extLst>
          </p:cNvPr>
          <p:cNvSpPr txBox="1">
            <a:spLocks/>
          </p:cNvSpPr>
          <p:nvPr/>
        </p:nvSpPr>
        <p:spPr>
          <a:xfrm>
            <a:off x="6390891" y="2583437"/>
            <a:ext cx="18288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After</a:t>
            </a:r>
          </a:p>
        </p:txBody>
      </p:sp>
    </p:spTree>
    <p:extLst>
      <p:ext uri="{BB962C8B-B14F-4D97-AF65-F5344CB8AC3E}">
        <p14:creationId xmlns:p14="http://schemas.microsoft.com/office/powerpoint/2010/main" val="26514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algn="ctr"/>
            <a:r>
              <a:rPr lang="en-US" sz="4000" b="1">
                <a:solidFill>
                  <a:schemeClr val="tx1"/>
                </a:solidFill>
              </a:rPr>
              <a:t>PRESENTATION OVERVIEW</a:t>
            </a:r>
            <a:endParaRPr lang="en-US" sz="4000" b="1"/>
          </a:p>
        </p:txBody>
      </p:sp>
      <p:sp>
        <p:nvSpPr>
          <p:cNvPr id="3" name="Content Placeholder 2"/>
          <p:cNvSpPr>
            <a:spLocks noGrp="1"/>
          </p:cNvSpPr>
          <p:nvPr>
            <p:ph idx="1"/>
          </p:nvPr>
        </p:nvSpPr>
        <p:spPr>
          <a:xfrm>
            <a:off x="457200" y="2286000"/>
            <a:ext cx="8229600" cy="4343400"/>
          </a:xfrm>
        </p:spPr>
        <p:txBody>
          <a:bodyPr>
            <a:normAutofit lnSpcReduction="10000"/>
          </a:bodyPr>
          <a:lstStyle/>
          <a:p>
            <a:pPr>
              <a:buFont typeface="Wingdings" panose="05000000000000000000" pitchFamily="2" charset="2"/>
              <a:buChar char="Ø"/>
            </a:pPr>
            <a:r>
              <a:rPr lang="en-US" sz="3600">
                <a:latin typeface="+mj-lt"/>
              </a:rPr>
              <a:t>Brief background</a:t>
            </a:r>
          </a:p>
          <a:p>
            <a:pPr>
              <a:buFont typeface="Wingdings" panose="05000000000000000000" pitchFamily="2" charset="2"/>
              <a:buChar char="Ø"/>
            </a:pPr>
            <a:endParaRPr lang="en-US" sz="3600">
              <a:latin typeface="+mj-lt"/>
            </a:endParaRPr>
          </a:p>
          <a:p>
            <a:pPr>
              <a:buFont typeface="Wingdings" panose="05000000000000000000" pitchFamily="2" charset="2"/>
              <a:buChar char="Ø"/>
            </a:pPr>
            <a:r>
              <a:rPr lang="en-US" sz="3600">
                <a:latin typeface="+mj-lt"/>
              </a:rPr>
              <a:t>Completed and Current Projects</a:t>
            </a:r>
          </a:p>
          <a:p>
            <a:pPr marL="0" indent="0">
              <a:buNone/>
            </a:pPr>
            <a:endParaRPr lang="en-US" sz="3600">
              <a:latin typeface="+mj-lt"/>
            </a:endParaRPr>
          </a:p>
          <a:p>
            <a:pPr>
              <a:buFont typeface="Wingdings" panose="05000000000000000000" pitchFamily="2" charset="2"/>
              <a:buChar char="Ø"/>
            </a:pPr>
            <a:r>
              <a:rPr lang="en-US" sz="3600">
                <a:latin typeface="+mj-lt"/>
              </a:rPr>
              <a:t>Planned Projects</a:t>
            </a:r>
          </a:p>
          <a:p>
            <a:pPr>
              <a:buFont typeface="Wingdings" panose="05000000000000000000" pitchFamily="2" charset="2"/>
              <a:buChar char="Ø"/>
            </a:pPr>
            <a:endParaRPr lang="en-US" sz="3600">
              <a:latin typeface="+mj-lt"/>
            </a:endParaRPr>
          </a:p>
          <a:p>
            <a:pPr>
              <a:buFont typeface="Wingdings" panose="05000000000000000000" pitchFamily="2" charset="2"/>
              <a:buChar char="Ø"/>
            </a:pPr>
            <a:r>
              <a:rPr lang="en-US" sz="3600">
                <a:latin typeface="+mj-lt"/>
              </a:rPr>
              <a:t>Questions or Comments</a:t>
            </a:r>
          </a:p>
          <a:p>
            <a:pPr marL="0" indent="0">
              <a:buNone/>
            </a:pPr>
            <a:endParaRPr lang="en-US"/>
          </a:p>
        </p:txBody>
      </p:sp>
    </p:spTree>
    <p:extLst>
      <p:ext uri="{BB962C8B-B14F-4D97-AF65-F5344CB8AC3E}">
        <p14:creationId xmlns:p14="http://schemas.microsoft.com/office/powerpoint/2010/main" val="1488106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457200" y="664610"/>
            <a:ext cx="8229600" cy="478390"/>
          </a:xfrm>
          <a:prstGeom prst="rect">
            <a:avLst/>
          </a:prstGeom>
        </p:spPr>
        <p:txBody>
          <a:bodyPr vert="horz" lIns="0" tIns="45720" rIns="0" bIns="0" anchor="b">
            <a:normAutofit fontScale="9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a:solidFill>
                  <a:schemeClr val="tx1"/>
                </a:solidFill>
              </a:rPr>
              <a:t>Annual Countywide Striping Program</a:t>
            </a:r>
            <a:endParaRPr lang="en-US" sz="32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31654" y="1367564"/>
            <a:ext cx="8507546" cy="2518635"/>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buFont typeface="Wingdings" panose="05000000000000000000" pitchFamily="2" charset="2"/>
              <a:buChar char="Ø"/>
            </a:pPr>
            <a:r>
              <a:rPr lang="en-US" b="0">
                <a:solidFill>
                  <a:schemeClr val="tx1"/>
                </a:solidFill>
                <a:latin typeface="+mj-lt"/>
              </a:rPr>
              <a:t>Re-stripe road centerline stripe</a:t>
            </a:r>
          </a:p>
          <a:p>
            <a:pPr marL="228600" indent="-228600">
              <a:buFont typeface="Wingdings" panose="05000000000000000000" pitchFamily="2" charset="2"/>
              <a:buChar char="Ø"/>
            </a:pPr>
            <a:r>
              <a:rPr lang="en-US" b="0">
                <a:solidFill>
                  <a:schemeClr val="tx1"/>
                </a:solidFill>
                <a:latin typeface="+mj-lt"/>
              </a:rPr>
              <a:t>Total annual estimated project cost: $600k</a:t>
            </a:r>
          </a:p>
          <a:p>
            <a:pPr marL="228600" indent="-228600">
              <a:buFont typeface="Wingdings" panose="05000000000000000000" pitchFamily="2" charset="2"/>
              <a:buChar char="Ø"/>
            </a:pPr>
            <a:r>
              <a:rPr lang="en-US" b="0">
                <a:solidFill>
                  <a:schemeClr val="tx1"/>
                </a:solidFill>
                <a:latin typeface="+mj-lt"/>
              </a:rPr>
              <a:t>Target completion time: Spring and Fall</a:t>
            </a:r>
          </a:p>
        </p:txBody>
      </p:sp>
      <p:pic>
        <p:nvPicPr>
          <p:cNvPr id="3" name="Picture 2" descr="A truck on the road&#10;&#10;Description automatically generated with low confidence">
            <a:extLst>
              <a:ext uri="{FF2B5EF4-FFF2-40B4-BE49-F238E27FC236}">
                <a16:creationId xmlns:a16="http://schemas.microsoft.com/office/drawing/2014/main" id="{CD994F3F-DAF0-479B-88E3-89D3FCA0C3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7" t="17763" r="18333" b="12963"/>
          <a:stretch/>
        </p:blipFill>
        <p:spPr>
          <a:xfrm>
            <a:off x="2895600" y="3886199"/>
            <a:ext cx="5245655" cy="2819401"/>
          </a:xfrm>
          <a:prstGeom prst="rect">
            <a:avLst/>
          </a:prstGeom>
        </p:spPr>
      </p:pic>
      <p:sp>
        <p:nvSpPr>
          <p:cNvPr id="7" name="Text Placeholder 7">
            <a:extLst>
              <a:ext uri="{FF2B5EF4-FFF2-40B4-BE49-F238E27FC236}">
                <a16:creationId xmlns:a16="http://schemas.microsoft.com/office/drawing/2014/main" id="{FF2A98B9-4C2F-48E5-9632-852F7C3E2918}"/>
              </a:ext>
            </a:extLst>
          </p:cNvPr>
          <p:cNvSpPr txBox="1">
            <a:spLocks/>
          </p:cNvSpPr>
          <p:nvPr/>
        </p:nvSpPr>
        <p:spPr>
          <a:xfrm>
            <a:off x="331654" y="5105400"/>
            <a:ext cx="2286000" cy="636999"/>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1800">
                <a:solidFill>
                  <a:schemeClr val="tx1"/>
                </a:solidFill>
                <a:latin typeface="+mj-lt"/>
              </a:rPr>
              <a:t>Striping Application on Echo Valley Road</a:t>
            </a:r>
          </a:p>
        </p:txBody>
      </p:sp>
    </p:spTree>
    <p:extLst>
      <p:ext uri="{BB962C8B-B14F-4D97-AF65-F5344CB8AC3E}">
        <p14:creationId xmlns:p14="http://schemas.microsoft.com/office/powerpoint/2010/main" val="4257003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342540" y="1099151"/>
            <a:ext cx="8229600" cy="478390"/>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Las Lomas Drive Drainage and Street Improvements</a:t>
            </a:r>
          </a:p>
          <a:p>
            <a:pPr algn="ctr"/>
            <a:r>
              <a:rPr lang="en-US" sz="2400" b="1">
                <a:solidFill>
                  <a:schemeClr val="tx1"/>
                </a:solidFill>
              </a:rPr>
              <a:t>Sill Road to Thomas Road</a:t>
            </a:r>
            <a:endParaRPr lang="en-US" sz="24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261257" y="1476727"/>
            <a:ext cx="8507546" cy="2518635"/>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spcBef>
                <a:spcPts val="0"/>
              </a:spcBef>
              <a:spcAft>
                <a:spcPts val="600"/>
              </a:spcAft>
              <a:buFont typeface="Wingdings" panose="05000000000000000000" pitchFamily="2" charset="2"/>
              <a:buChar char="Ø"/>
            </a:pPr>
            <a:r>
              <a:rPr lang="en-US" b="0">
                <a:solidFill>
                  <a:schemeClr val="tx1"/>
                </a:solidFill>
                <a:latin typeface="+mj-lt"/>
              </a:rPr>
              <a:t>New storm drain system, road reconstruction and new sidewalks</a:t>
            </a:r>
          </a:p>
          <a:p>
            <a:pPr marL="228600" indent="-228600">
              <a:spcBef>
                <a:spcPts val="0"/>
              </a:spcBef>
              <a:spcAft>
                <a:spcPts val="600"/>
              </a:spcAft>
              <a:buFont typeface="Wingdings" panose="05000000000000000000" pitchFamily="2" charset="2"/>
              <a:buChar char="Ø"/>
            </a:pPr>
            <a:r>
              <a:rPr lang="en-US" b="0">
                <a:solidFill>
                  <a:schemeClr val="tx1"/>
                </a:solidFill>
                <a:latin typeface="+mj-lt"/>
              </a:rPr>
              <a:t>Total estimated project cost: $9.6 million</a:t>
            </a:r>
          </a:p>
          <a:p>
            <a:pPr marL="228600" indent="-228600">
              <a:spcBef>
                <a:spcPts val="0"/>
              </a:spcBef>
              <a:spcAft>
                <a:spcPts val="600"/>
              </a:spcAft>
              <a:buFont typeface="Wingdings" panose="05000000000000000000" pitchFamily="2" charset="2"/>
              <a:buChar char="Ø"/>
            </a:pPr>
            <a:r>
              <a:rPr lang="en-US" b="0">
                <a:solidFill>
                  <a:schemeClr val="tx1"/>
                </a:solidFill>
                <a:latin typeface="+mj-lt"/>
              </a:rPr>
              <a:t>Target completion:</a:t>
            </a:r>
          </a:p>
          <a:p>
            <a:pPr marL="868680" lvl="1" indent="-228600">
              <a:spcBef>
                <a:spcPts val="0"/>
              </a:spcBef>
              <a:spcAft>
                <a:spcPts val="600"/>
              </a:spcAft>
              <a:buFont typeface="Wingdings" panose="05000000000000000000" pitchFamily="2" charset="2"/>
              <a:buChar char="Ø"/>
            </a:pPr>
            <a:r>
              <a:rPr lang="en-US" b="0">
                <a:solidFill>
                  <a:schemeClr val="tx1"/>
                </a:solidFill>
                <a:latin typeface="+mj-lt"/>
              </a:rPr>
              <a:t>Completed storm drain</a:t>
            </a:r>
          </a:p>
          <a:p>
            <a:pPr marL="868680" lvl="1" indent="-228600">
              <a:spcBef>
                <a:spcPts val="0"/>
              </a:spcBef>
              <a:spcAft>
                <a:spcPts val="600"/>
              </a:spcAft>
              <a:buFont typeface="Wingdings" panose="05000000000000000000" pitchFamily="2" charset="2"/>
              <a:buChar char="Ø"/>
            </a:pPr>
            <a:r>
              <a:rPr lang="en-US" b="0">
                <a:latin typeface="+mj-lt"/>
              </a:rPr>
              <a:t>Fall 2025 for street &amp; sidewalk</a:t>
            </a:r>
            <a:endParaRPr lang="en-US" b="0">
              <a:solidFill>
                <a:schemeClr val="tx1"/>
              </a:solidFill>
              <a:latin typeface="+mj-lt"/>
            </a:endParaRPr>
          </a:p>
        </p:txBody>
      </p:sp>
      <p:pic>
        <p:nvPicPr>
          <p:cNvPr id="4" name="Content Placeholder 7">
            <a:extLst>
              <a:ext uri="{FF2B5EF4-FFF2-40B4-BE49-F238E27FC236}">
                <a16:creationId xmlns:a16="http://schemas.microsoft.com/office/drawing/2014/main" id="{9709AA3B-CE97-4037-8B15-ADAC2ED530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4121955"/>
            <a:ext cx="2757087" cy="2518636"/>
          </a:xfrm>
          <a:prstGeom prst="rect">
            <a:avLst/>
          </a:prstGeom>
          <a:noFill/>
          <a:ln>
            <a:solidFill>
              <a:schemeClr val="tx1"/>
            </a:solidFill>
          </a:ln>
        </p:spPr>
      </p:pic>
      <p:pic>
        <p:nvPicPr>
          <p:cNvPr id="5" name="Content Placeholder 10">
            <a:extLst>
              <a:ext uri="{FF2B5EF4-FFF2-40B4-BE49-F238E27FC236}">
                <a16:creationId xmlns:a16="http://schemas.microsoft.com/office/drawing/2014/main" id="{F9263E0A-AD36-44F1-8D86-FFBBA894F79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562600" y="2819400"/>
            <a:ext cx="2895600" cy="3821191"/>
          </a:xfrm>
          <a:prstGeom prst="rect">
            <a:avLst/>
          </a:prstGeom>
          <a:noFill/>
          <a:ln>
            <a:solidFill>
              <a:schemeClr val="tx1"/>
            </a:solidFill>
          </a:ln>
        </p:spPr>
      </p:pic>
      <p:sp>
        <p:nvSpPr>
          <p:cNvPr id="7" name="Text Placeholder 7">
            <a:extLst>
              <a:ext uri="{FF2B5EF4-FFF2-40B4-BE49-F238E27FC236}">
                <a16:creationId xmlns:a16="http://schemas.microsoft.com/office/drawing/2014/main" id="{3F0923EE-F470-4C3B-B31F-EE5656F79207}"/>
              </a:ext>
            </a:extLst>
          </p:cNvPr>
          <p:cNvSpPr txBox="1">
            <a:spLocks/>
          </p:cNvSpPr>
          <p:nvPr/>
        </p:nvSpPr>
        <p:spPr>
          <a:xfrm>
            <a:off x="4312993" y="5014116"/>
            <a:ext cx="989100" cy="563871"/>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1800">
                <a:solidFill>
                  <a:schemeClr val="tx1"/>
                </a:solidFill>
                <a:latin typeface="+mj-lt"/>
              </a:rPr>
              <a:t>Typical Flooding</a:t>
            </a:r>
          </a:p>
        </p:txBody>
      </p:sp>
    </p:spTree>
    <p:extLst>
      <p:ext uri="{BB962C8B-B14F-4D97-AF65-F5344CB8AC3E}">
        <p14:creationId xmlns:p14="http://schemas.microsoft.com/office/powerpoint/2010/main" val="305018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342540" y="1099151"/>
            <a:ext cx="8229600" cy="478390"/>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Las Lomas Drive Drainage</a:t>
            </a:r>
          </a:p>
          <a:p>
            <a:pPr algn="ctr"/>
            <a:r>
              <a:rPr lang="en-US" sz="2400" b="1">
                <a:solidFill>
                  <a:schemeClr val="tx1"/>
                </a:solidFill>
              </a:rPr>
              <a:t>Sill Road to Thomas Road</a:t>
            </a:r>
            <a:endParaRPr lang="en-US" sz="2400" b="1"/>
          </a:p>
        </p:txBody>
      </p:sp>
      <p:sp>
        <p:nvSpPr>
          <p:cNvPr id="7" name="Text Placeholder 7">
            <a:extLst>
              <a:ext uri="{FF2B5EF4-FFF2-40B4-BE49-F238E27FC236}">
                <a16:creationId xmlns:a16="http://schemas.microsoft.com/office/drawing/2014/main" id="{3F0923EE-F470-4C3B-B31F-EE5656F79207}"/>
              </a:ext>
            </a:extLst>
          </p:cNvPr>
          <p:cNvSpPr txBox="1">
            <a:spLocks/>
          </p:cNvSpPr>
          <p:nvPr/>
        </p:nvSpPr>
        <p:spPr>
          <a:xfrm>
            <a:off x="3504197" y="2096149"/>
            <a:ext cx="2135606" cy="563871"/>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1800">
                <a:solidFill>
                  <a:schemeClr val="tx1"/>
                </a:solidFill>
                <a:latin typeface="+mj-lt"/>
              </a:rPr>
              <a:t>Under Construction</a:t>
            </a:r>
          </a:p>
        </p:txBody>
      </p:sp>
      <p:pic>
        <p:nvPicPr>
          <p:cNvPr id="10" name="Content Placeholder 8">
            <a:extLst>
              <a:ext uri="{FF2B5EF4-FFF2-40B4-BE49-F238E27FC236}">
                <a16:creationId xmlns:a16="http://schemas.microsoft.com/office/drawing/2014/main" id="{8304FFCE-B033-4EDA-B6BD-7AED491757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654" y="2784812"/>
            <a:ext cx="3970890" cy="2974037"/>
          </a:xfrm>
          <a:prstGeom prst="rect">
            <a:avLst/>
          </a:prstGeom>
          <a:noFill/>
          <a:ln>
            <a:solidFill>
              <a:schemeClr val="tx1"/>
            </a:solidFill>
          </a:ln>
        </p:spPr>
      </p:pic>
      <p:pic>
        <p:nvPicPr>
          <p:cNvPr id="11" name="Content Placeholder 12">
            <a:extLst>
              <a:ext uri="{FF2B5EF4-FFF2-40B4-BE49-F238E27FC236}">
                <a16:creationId xmlns:a16="http://schemas.microsoft.com/office/drawing/2014/main" id="{E423B3A2-3F2C-4865-95D1-6FC9DE02221E}"/>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457340" y="3200400"/>
            <a:ext cx="4518534" cy="3393614"/>
          </a:xfrm>
          <a:prstGeom prst="rect">
            <a:avLst/>
          </a:prstGeom>
          <a:noFill/>
          <a:ln>
            <a:solidFill>
              <a:schemeClr val="tx1"/>
            </a:solidFill>
          </a:ln>
        </p:spPr>
      </p:pic>
    </p:spTree>
    <p:extLst>
      <p:ext uri="{BB962C8B-B14F-4D97-AF65-F5344CB8AC3E}">
        <p14:creationId xmlns:p14="http://schemas.microsoft.com/office/powerpoint/2010/main" val="893816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457200" y="684235"/>
            <a:ext cx="8229600" cy="434541"/>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Nacimiento Lake Drive Bridge Replacement</a:t>
            </a:r>
            <a:endParaRPr lang="en-US" sz="24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18227" y="1118776"/>
            <a:ext cx="8507546" cy="1748841"/>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spcBef>
                <a:spcPts val="0"/>
              </a:spcBef>
              <a:spcAft>
                <a:spcPts val="600"/>
              </a:spcAft>
              <a:buFont typeface="Wingdings" panose="05000000000000000000" pitchFamily="2" charset="2"/>
              <a:buChar char="Ø"/>
            </a:pPr>
            <a:r>
              <a:rPr lang="en-US" b="0">
                <a:solidFill>
                  <a:schemeClr val="tx1"/>
                </a:solidFill>
                <a:latin typeface="+mj-lt"/>
              </a:rPr>
              <a:t>Replace one-lane steel truss bridge with two-lane concrete bridge</a:t>
            </a:r>
          </a:p>
          <a:p>
            <a:pPr marL="228600" indent="-228600">
              <a:spcBef>
                <a:spcPts val="0"/>
              </a:spcBef>
              <a:spcAft>
                <a:spcPts val="600"/>
              </a:spcAft>
              <a:buFont typeface="Wingdings" panose="05000000000000000000" pitchFamily="2" charset="2"/>
              <a:buChar char="Ø"/>
            </a:pPr>
            <a:r>
              <a:rPr lang="en-US" b="0">
                <a:solidFill>
                  <a:schemeClr val="tx1"/>
                </a:solidFill>
                <a:latin typeface="+mj-lt"/>
              </a:rPr>
              <a:t>FHWA HBP grant</a:t>
            </a:r>
          </a:p>
          <a:p>
            <a:pPr marL="228600" indent="-228600">
              <a:spcBef>
                <a:spcPts val="0"/>
              </a:spcBef>
              <a:spcAft>
                <a:spcPts val="600"/>
              </a:spcAft>
              <a:buFont typeface="Wingdings" panose="05000000000000000000" pitchFamily="2" charset="2"/>
              <a:buChar char="Ø"/>
            </a:pPr>
            <a:r>
              <a:rPr lang="en-US" b="0">
                <a:solidFill>
                  <a:schemeClr val="tx1"/>
                </a:solidFill>
                <a:latin typeface="+mj-lt"/>
              </a:rPr>
              <a:t>Total estimated project cost: $11.3 million</a:t>
            </a:r>
          </a:p>
          <a:p>
            <a:pPr marL="228600" indent="-228600">
              <a:spcBef>
                <a:spcPts val="0"/>
              </a:spcBef>
              <a:spcAft>
                <a:spcPts val="600"/>
              </a:spcAft>
              <a:buFont typeface="Wingdings" panose="05000000000000000000" pitchFamily="2" charset="2"/>
              <a:buChar char="Ø"/>
            </a:pPr>
            <a:r>
              <a:rPr lang="en-US" b="0">
                <a:solidFill>
                  <a:schemeClr val="tx1"/>
                </a:solidFill>
                <a:latin typeface="+mj-lt"/>
              </a:rPr>
              <a:t>Completed: Fall 2024</a:t>
            </a:r>
          </a:p>
        </p:txBody>
      </p:sp>
      <p:pic>
        <p:nvPicPr>
          <p:cNvPr id="5" name="Picture 4" descr="A bridge over a river&#10;&#10;Description automatically generated with low confidence">
            <a:extLst>
              <a:ext uri="{FF2B5EF4-FFF2-40B4-BE49-F238E27FC236}">
                <a16:creationId xmlns:a16="http://schemas.microsoft.com/office/drawing/2014/main" id="{6980FF9F-D108-A6A7-76F4-09FAC6090F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141" b="14446"/>
          <a:stretch/>
        </p:blipFill>
        <p:spPr>
          <a:xfrm>
            <a:off x="0" y="2867617"/>
            <a:ext cx="9144000" cy="3937298"/>
          </a:xfrm>
          <a:prstGeom prst="rect">
            <a:avLst/>
          </a:prstGeom>
        </p:spPr>
      </p:pic>
    </p:spTree>
    <p:extLst>
      <p:ext uri="{BB962C8B-B14F-4D97-AF65-F5344CB8AC3E}">
        <p14:creationId xmlns:p14="http://schemas.microsoft.com/office/powerpoint/2010/main" val="4123201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F3E121-5255-6724-B04C-143DBD63E587}"/>
              </a:ext>
            </a:extLst>
          </p:cNvPr>
          <p:cNvPicPr>
            <a:picLocks noChangeAspect="1"/>
          </p:cNvPicPr>
          <p:nvPr/>
        </p:nvPicPr>
        <p:blipFill rotWithShape="1">
          <a:blip r:embed="rId3"/>
          <a:srcRect b="33490"/>
          <a:stretch/>
        </p:blipFill>
        <p:spPr>
          <a:xfrm>
            <a:off x="645458" y="2969112"/>
            <a:ext cx="7600278" cy="3791198"/>
          </a:xfrm>
          <a:prstGeom prst="rect">
            <a:avLst/>
          </a:prstGeom>
        </p:spPr>
      </p:pic>
      <p:sp>
        <p:nvSpPr>
          <p:cNvPr id="6" name="Title 1">
            <a:extLst>
              <a:ext uri="{FF2B5EF4-FFF2-40B4-BE49-F238E27FC236}">
                <a16:creationId xmlns:a16="http://schemas.microsoft.com/office/drawing/2014/main" id="{BDB920A6-D21B-408C-959F-39948FC4D499}"/>
              </a:ext>
            </a:extLst>
          </p:cNvPr>
          <p:cNvSpPr txBox="1">
            <a:spLocks/>
          </p:cNvSpPr>
          <p:nvPr/>
        </p:nvSpPr>
        <p:spPr>
          <a:xfrm>
            <a:off x="457200" y="623094"/>
            <a:ext cx="8229600" cy="434541"/>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Bradley Road Bridge Scour Repair</a:t>
            </a:r>
            <a:endParaRPr lang="en-US" sz="24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18227" y="1190084"/>
            <a:ext cx="8507546" cy="1649935"/>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buFont typeface="Wingdings" panose="05000000000000000000" pitchFamily="2" charset="2"/>
              <a:buChar char="Ø"/>
            </a:pPr>
            <a:r>
              <a:rPr lang="en-US" b="0">
                <a:solidFill>
                  <a:schemeClr val="tx1"/>
                </a:solidFill>
                <a:latin typeface="+mj-lt"/>
              </a:rPr>
              <a:t>Reconstruct bridge support piers</a:t>
            </a:r>
          </a:p>
          <a:p>
            <a:pPr marL="228600" indent="-228600">
              <a:buFont typeface="Wingdings" panose="05000000000000000000" pitchFamily="2" charset="2"/>
              <a:buChar char="Ø"/>
            </a:pPr>
            <a:r>
              <a:rPr lang="en-US" b="0">
                <a:solidFill>
                  <a:schemeClr val="tx1"/>
                </a:solidFill>
                <a:latin typeface="+mj-lt"/>
              </a:rPr>
              <a:t>FHWA HBP grant</a:t>
            </a:r>
          </a:p>
          <a:p>
            <a:pPr marL="228600" indent="-228600">
              <a:buFont typeface="Wingdings" panose="05000000000000000000" pitchFamily="2" charset="2"/>
              <a:buChar char="Ø"/>
            </a:pPr>
            <a:r>
              <a:rPr lang="en-US" b="0">
                <a:solidFill>
                  <a:schemeClr val="tx1"/>
                </a:solidFill>
                <a:latin typeface="+mj-lt"/>
              </a:rPr>
              <a:t>Total project cost: $11.85 million</a:t>
            </a:r>
          </a:p>
          <a:p>
            <a:pPr marL="228600" indent="-228600">
              <a:buFont typeface="Wingdings" panose="05000000000000000000" pitchFamily="2" charset="2"/>
              <a:buChar char="Ø"/>
            </a:pPr>
            <a:r>
              <a:rPr lang="en-US" b="0">
                <a:solidFill>
                  <a:schemeClr val="tx1"/>
                </a:solidFill>
                <a:latin typeface="+mj-lt"/>
              </a:rPr>
              <a:t>Completed: Fall 2024</a:t>
            </a:r>
          </a:p>
        </p:txBody>
      </p:sp>
      <p:sp>
        <p:nvSpPr>
          <p:cNvPr id="15" name="Text Placeholder 7">
            <a:extLst>
              <a:ext uri="{FF2B5EF4-FFF2-40B4-BE49-F238E27FC236}">
                <a16:creationId xmlns:a16="http://schemas.microsoft.com/office/drawing/2014/main" id="{07BC1540-27CA-4FDC-B0CC-87D94F4097BB}"/>
              </a:ext>
            </a:extLst>
          </p:cNvPr>
          <p:cNvSpPr txBox="1">
            <a:spLocks/>
          </p:cNvSpPr>
          <p:nvPr/>
        </p:nvSpPr>
        <p:spPr>
          <a:xfrm>
            <a:off x="645458" y="3449151"/>
            <a:ext cx="2028713" cy="865248"/>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1800">
                <a:solidFill>
                  <a:schemeClr val="tx1"/>
                </a:solidFill>
                <a:latin typeface="+mj-lt"/>
              </a:rPr>
              <a:t>Retrofitted </a:t>
            </a:r>
          </a:p>
          <a:p>
            <a:pPr algn="ctr"/>
            <a:r>
              <a:rPr lang="en-US" sz="1800">
                <a:solidFill>
                  <a:schemeClr val="tx1"/>
                </a:solidFill>
                <a:latin typeface="+mj-lt"/>
              </a:rPr>
              <a:t>Bridge Piers</a:t>
            </a:r>
          </a:p>
        </p:txBody>
      </p:sp>
    </p:spTree>
    <p:extLst>
      <p:ext uri="{BB962C8B-B14F-4D97-AF65-F5344CB8AC3E}">
        <p14:creationId xmlns:p14="http://schemas.microsoft.com/office/powerpoint/2010/main" val="286235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0BC8-B4F1-1A97-1A6F-36DA715245CA}"/>
              </a:ext>
            </a:extLst>
          </p:cNvPr>
          <p:cNvSpPr>
            <a:spLocks noGrp="1"/>
          </p:cNvSpPr>
          <p:nvPr>
            <p:ph type="title"/>
          </p:nvPr>
        </p:nvSpPr>
        <p:spPr>
          <a:xfrm>
            <a:off x="457200" y="497580"/>
            <a:ext cx="8229600" cy="769710"/>
          </a:xfrm>
        </p:spPr>
        <p:txBody>
          <a:bodyPr>
            <a:normAutofit/>
          </a:bodyPr>
          <a:lstStyle/>
          <a:p>
            <a:r>
              <a:rPr lang="en-US" sz="4000">
                <a:solidFill>
                  <a:schemeClr val="tx1"/>
                </a:solidFill>
              </a:rPr>
              <a:t>2023 Storm Repairs along key Ag routes</a:t>
            </a:r>
          </a:p>
        </p:txBody>
      </p:sp>
      <p:pic>
        <p:nvPicPr>
          <p:cNvPr id="5" name="Content Placeholder 4">
            <a:extLst>
              <a:ext uri="{FF2B5EF4-FFF2-40B4-BE49-F238E27FC236}">
                <a16:creationId xmlns:a16="http://schemas.microsoft.com/office/drawing/2014/main" id="{30509202-451D-8A02-AA0D-9045F31BC50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2969"/>
          <a:stretch/>
        </p:blipFill>
        <p:spPr>
          <a:xfrm>
            <a:off x="3044413" y="3993199"/>
            <a:ext cx="5842759" cy="2864801"/>
          </a:xfrm>
        </p:spPr>
      </p:pic>
      <p:sp>
        <p:nvSpPr>
          <p:cNvPr id="6" name="Text Placeholder 7">
            <a:extLst>
              <a:ext uri="{FF2B5EF4-FFF2-40B4-BE49-F238E27FC236}">
                <a16:creationId xmlns:a16="http://schemas.microsoft.com/office/drawing/2014/main" id="{6081128E-D879-8DB8-3182-7FEAD597CBDF}"/>
              </a:ext>
            </a:extLst>
          </p:cNvPr>
          <p:cNvSpPr txBox="1">
            <a:spLocks/>
          </p:cNvSpPr>
          <p:nvPr/>
        </p:nvSpPr>
        <p:spPr>
          <a:xfrm>
            <a:off x="1015700" y="5495172"/>
            <a:ext cx="2028713" cy="865248"/>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1800" err="1">
                <a:solidFill>
                  <a:schemeClr val="tx1"/>
                </a:solidFill>
                <a:latin typeface="+mj-lt"/>
              </a:rPr>
              <a:t>Chualar</a:t>
            </a:r>
            <a:r>
              <a:rPr lang="en-US" sz="1800">
                <a:solidFill>
                  <a:schemeClr val="tx1"/>
                </a:solidFill>
                <a:latin typeface="+mj-lt"/>
              </a:rPr>
              <a:t> River Road</a:t>
            </a:r>
          </a:p>
        </p:txBody>
      </p:sp>
      <p:pic>
        <p:nvPicPr>
          <p:cNvPr id="8" name="Picture 7">
            <a:extLst>
              <a:ext uri="{FF2B5EF4-FFF2-40B4-BE49-F238E27FC236}">
                <a16:creationId xmlns:a16="http://schemas.microsoft.com/office/drawing/2014/main" id="{5DDA411E-5980-D5F4-D540-0F30B8CF18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980" b="4706"/>
          <a:stretch/>
        </p:blipFill>
        <p:spPr>
          <a:xfrm>
            <a:off x="256828" y="1267290"/>
            <a:ext cx="4637901" cy="3539355"/>
          </a:xfrm>
          <a:prstGeom prst="rect">
            <a:avLst/>
          </a:prstGeom>
        </p:spPr>
      </p:pic>
      <p:sp>
        <p:nvSpPr>
          <p:cNvPr id="10" name="Text Placeholder 7">
            <a:extLst>
              <a:ext uri="{FF2B5EF4-FFF2-40B4-BE49-F238E27FC236}">
                <a16:creationId xmlns:a16="http://schemas.microsoft.com/office/drawing/2014/main" id="{2F0DA992-77A6-477D-B6B8-6E9468706FA3}"/>
              </a:ext>
            </a:extLst>
          </p:cNvPr>
          <p:cNvSpPr txBox="1">
            <a:spLocks/>
          </p:cNvSpPr>
          <p:nvPr/>
        </p:nvSpPr>
        <p:spPr>
          <a:xfrm>
            <a:off x="4951435" y="1764996"/>
            <a:ext cx="2028713" cy="865248"/>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1800">
                <a:solidFill>
                  <a:schemeClr val="tx1"/>
                </a:solidFill>
                <a:latin typeface="+mj-lt"/>
              </a:rPr>
              <a:t>Gonzales River Road</a:t>
            </a:r>
          </a:p>
        </p:txBody>
      </p:sp>
    </p:spTree>
    <p:extLst>
      <p:ext uri="{BB962C8B-B14F-4D97-AF65-F5344CB8AC3E}">
        <p14:creationId xmlns:p14="http://schemas.microsoft.com/office/powerpoint/2010/main" val="3467855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1301674" y="664610"/>
            <a:ext cx="6497619" cy="852218"/>
          </a:xfrm>
          <a:prstGeom prst="rect">
            <a:avLst/>
          </a:prstGeom>
        </p:spPr>
        <p:txBody>
          <a:bodyPr vert="horz" lIns="0" tIns="4572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a:solidFill>
                  <a:schemeClr val="tx1"/>
                </a:solidFill>
              </a:rPr>
              <a:t>FY 2025 Pavement Seal Project</a:t>
            </a:r>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18227" y="1263399"/>
            <a:ext cx="8507546" cy="4050879"/>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lnSpc>
                <a:spcPct val="150000"/>
              </a:lnSpc>
              <a:spcBef>
                <a:spcPts val="0"/>
              </a:spcBef>
              <a:buFont typeface="Wingdings" panose="05000000000000000000" pitchFamily="2" charset="2"/>
              <a:buChar char="Ø"/>
            </a:pPr>
            <a:r>
              <a:rPr lang="en-US" b="0">
                <a:solidFill>
                  <a:schemeClr val="tx1"/>
                </a:solidFill>
                <a:latin typeface="+mj-lt"/>
              </a:rPr>
              <a:t>Pavement rehabilitation and resurfacing</a:t>
            </a:r>
          </a:p>
          <a:p>
            <a:pPr marL="228600" indent="-228600">
              <a:lnSpc>
                <a:spcPct val="150000"/>
              </a:lnSpc>
              <a:spcBef>
                <a:spcPts val="0"/>
              </a:spcBef>
              <a:buClr>
                <a:srgbClr val="0BD0D9"/>
              </a:buClr>
              <a:buFont typeface="Wingdings" panose="05000000000000000000" pitchFamily="2" charset="2"/>
              <a:buChar char="Ø"/>
            </a:pPr>
            <a:r>
              <a:rPr lang="en-US" b="0">
                <a:solidFill>
                  <a:schemeClr val="tx1"/>
                </a:solidFill>
                <a:latin typeface="+mj-lt"/>
                <a:ea typeface="Calibri"/>
                <a:cs typeface="Calibri"/>
              </a:rPr>
              <a:t>Carmel Valley Road</a:t>
            </a:r>
            <a:endParaRPr lang="en-US" b="0">
              <a:solidFill>
                <a:schemeClr val="tx1"/>
              </a:solidFill>
              <a:latin typeface="+mj-lt"/>
            </a:endParaRPr>
          </a:p>
          <a:p>
            <a:pPr marL="868680" lvl="1" indent="-228600">
              <a:lnSpc>
                <a:spcPct val="150000"/>
              </a:lnSpc>
              <a:spcBef>
                <a:spcPts val="0"/>
              </a:spcBef>
              <a:buFont typeface="Wingdings" panose="05000000000000000000" pitchFamily="2" charset="2"/>
              <a:buChar char="Ø"/>
            </a:pPr>
            <a:r>
              <a:rPr lang="en-US" b="0">
                <a:latin typeface="+mj-lt"/>
              </a:rPr>
              <a:t> Miramonte Rd to Valley  Greens Dr (5 miles)</a:t>
            </a:r>
            <a:endParaRPr lang="en-US" b="0">
              <a:latin typeface="+mj-lt"/>
              <a:ea typeface="Calibri"/>
              <a:cs typeface="Calibri"/>
            </a:endParaRP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Completion Date: December 2024</a:t>
            </a:r>
            <a:endParaRPr lang="en-US" b="0">
              <a:solidFill>
                <a:schemeClr val="tx1"/>
              </a:solidFill>
              <a:latin typeface="+mj-lt"/>
              <a:ea typeface="Calibri"/>
              <a:cs typeface="Calibri"/>
            </a:endParaRP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Total project cost: $3.50 million</a:t>
            </a:r>
            <a:endParaRPr lang="en-US" b="0">
              <a:solidFill>
                <a:schemeClr val="tx1"/>
              </a:solidFill>
              <a:latin typeface="+mj-lt"/>
              <a:ea typeface="Calibri"/>
              <a:cs typeface="Calibri"/>
            </a:endParaRPr>
          </a:p>
        </p:txBody>
      </p:sp>
    </p:spTree>
    <p:extLst>
      <p:ext uri="{BB962C8B-B14F-4D97-AF65-F5344CB8AC3E}">
        <p14:creationId xmlns:p14="http://schemas.microsoft.com/office/powerpoint/2010/main" val="1297495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C397D89-43DF-4B29-A6BF-BD3FFABFD599}"/>
              </a:ext>
            </a:extLst>
          </p:cNvPr>
          <p:cNvSpPr txBox="1">
            <a:spLocks/>
          </p:cNvSpPr>
          <p:nvPr/>
        </p:nvSpPr>
        <p:spPr>
          <a:xfrm>
            <a:off x="2584562" y="6166255"/>
            <a:ext cx="734055"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After</a:t>
            </a:r>
          </a:p>
        </p:txBody>
      </p:sp>
      <p:sp>
        <p:nvSpPr>
          <p:cNvPr id="9" name="Title 1">
            <a:extLst>
              <a:ext uri="{FF2B5EF4-FFF2-40B4-BE49-F238E27FC236}">
                <a16:creationId xmlns:a16="http://schemas.microsoft.com/office/drawing/2014/main" id="{8453654B-A6B6-4AB3-AB4C-47028DE36395}"/>
              </a:ext>
            </a:extLst>
          </p:cNvPr>
          <p:cNvSpPr txBox="1">
            <a:spLocks/>
          </p:cNvSpPr>
          <p:nvPr/>
        </p:nvSpPr>
        <p:spPr>
          <a:xfrm>
            <a:off x="457200" y="664610"/>
            <a:ext cx="8229600" cy="478390"/>
          </a:xfrm>
          <a:prstGeom prst="rect">
            <a:avLst/>
          </a:prstGeom>
        </p:spPr>
        <p:txBody>
          <a:bodyPr vert="horz" lIns="0" tIns="45720" rIns="0" bIns="0" anchor="b">
            <a:normAutofit fontScale="9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a:solidFill>
                  <a:schemeClr val="tx1"/>
                </a:solidFill>
              </a:rPr>
              <a:t>Carmel Valley Road Pavement Rehabilitation</a:t>
            </a:r>
          </a:p>
        </p:txBody>
      </p:sp>
      <p:pic>
        <p:nvPicPr>
          <p:cNvPr id="15" name="Picture 14">
            <a:extLst>
              <a:ext uri="{FF2B5EF4-FFF2-40B4-BE49-F238E27FC236}">
                <a16:creationId xmlns:a16="http://schemas.microsoft.com/office/drawing/2014/main" id="{A1B5A461-C548-D2D2-1AC1-877C977224EC}"/>
              </a:ext>
            </a:extLst>
          </p:cNvPr>
          <p:cNvPicPr>
            <a:picLocks noChangeAspect="1"/>
          </p:cNvPicPr>
          <p:nvPr/>
        </p:nvPicPr>
        <p:blipFill>
          <a:blip r:embed="rId2"/>
          <a:stretch>
            <a:fillRect/>
          </a:stretch>
        </p:blipFill>
        <p:spPr>
          <a:xfrm>
            <a:off x="5345357" y="1334519"/>
            <a:ext cx="912829" cy="472991"/>
          </a:xfrm>
          <a:prstGeom prst="rect">
            <a:avLst/>
          </a:prstGeom>
        </p:spPr>
      </p:pic>
      <p:pic>
        <p:nvPicPr>
          <p:cNvPr id="3" name="Picture 2">
            <a:extLst>
              <a:ext uri="{FF2B5EF4-FFF2-40B4-BE49-F238E27FC236}">
                <a16:creationId xmlns:a16="http://schemas.microsoft.com/office/drawing/2014/main" id="{77C63A0B-2362-23FC-7C9C-C1B073B6F763}"/>
              </a:ext>
            </a:extLst>
          </p:cNvPr>
          <p:cNvPicPr>
            <a:picLocks noChangeAspect="1"/>
          </p:cNvPicPr>
          <p:nvPr/>
        </p:nvPicPr>
        <p:blipFill>
          <a:blip r:embed="rId3"/>
          <a:stretch>
            <a:fillRect/>
          </a:stretch>
        </p:blipFill>
        <p:spPr>
          <a:xfrm>
            <a:off x="291608" y="1336327"/>
            <a:ext cx="4920890" cy="2977254"/>
          </a:xfrm>
          <a:prstGeom prst="rect">
            <a:avLst/>
          </a:prstGeom>
        </p:spPr>
      </p:pic>
      <p:pic>
        <p:nvPicPr>
          <p:cNvPr id="2" name="Picture 1">
            <a:extLst>
              <a:ext uri="{FF2B5EF4-FFF2-40B4-BE49-F238E27FC236}">
                <a16:creationId xmlns:a16="http://schemas.microsoft.com/office/drawing/2014/main" id="{A3D7EC8A-35D6-9001-17C9-21C2DB21CBD0}"/>
              </a:ext>
            </a:extLst>
          </p:cNvPr>
          <p:cNvPicPr>
            <a:picLocks noChangeAspect="1"/>
          </p:cNvPicPr>
          <p:nvPr/>
        </p:nvPicPr>
        <p:blipFill>
          <a:blip r:embed="rId4"/>
          <a:stretch>
            <a:fillRect/>
          </a:stretch>
        </p:blipFill>
        <p:spPr>
          <a:xfrm>
            <a:off x="3327458" y="3363440"/>
            <a:ext cx="5259363" cy="3161763"/>
          </a:xfrm>
          <a:prstGeom prst="rect">
            <a:avLst/>
          </a:prstGeom>
        </p:spPr>
      </p:pic>
    </p:spTree>
    <p:extLst>
      <p:ext uri="{BB962C8B-B14F-4D97-AF65-F5344CB8AC3E}">
        <p14:creationId xmlns:p14="http://schemas.microsoft.com/office/powerpoint/2010/main" val="236703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algn="ctr"/>
            <a:r>
              <a:rPr lang="en-US" sz="4000" b="1">
                <a:solidFill>
                  <a:schemeClr val="tx1"/>
                </a:solidFill>
              </a:rPr>
              <a:t>Planned Projects</a:t>
            </a:r>
            <a:endParaRPr lang="en-US" sz="4000" b="1"/>
          </a:p>
        </p:txBody>
      </p:sp>
      <p:sp>
        <p:nvSpPr>
          <p:cNvPr id="5" name="Content Placeholder 4">
            <a:extLst>
              <a:ext uri="{FF2B5EF4-FFF2-40B4-BE49-F238E27FC236}">
                <a16:creationId xmlns:a16="http://schemas.microsoft.com/office/drawing/2014/main" id="{E847F5BC-69C3-E55C-7358-036BD1AEE7D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37560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A1AB2A-BC8F-5578-BA56-09782FE63258}"/>
              </a:ext>
            </a:extLst>
          </p:cNvPr>
          <p:cNvPicPr>
            <a:picLocks noChangeAspect="1"/>
          </p:cNvPicPr>
          <p:nvPr/>
        </p:nvPicPr>
        <p:blipFill rotWithShape="1">
          <a:blip r:embed="rId3"/>
          <a:srcRect t="4667" b="19224"/>
          <a:stretch/>
        </p:blipFill>
        <p:spPr>
          <a:xfrm>
            <a:off x="0" y="1524000"/>
            <a:ext cx="9144000" cy="5070438"/>
          </a:xfrm>
          <a:prstGeom prst="rect">
            <a:avLst/>
          </a:prstGeom>
        </p:spPr>
      </p:pic>
      <p:sp>
        <p:nvSpPr>
          <p:cNvPr id="7" name="Title 1">
            <a:extLst>
              <a:ext uri="{FF2B5EF4-FFF2-40B4-BE49-F238E27FC236}">
                <a16:creationId xmlns:a16="http://schemas.microsoft.com/office/drawing/2014/main" id="{0481D3DB-54AF-E30B-264B-2EA0AC020EEF}"/>
              </a:ext>
            </a:extLst>
          </p:cNvPr>
          <p:cNvSpPr>
            <a:spLocks noGrp="1"/>
          </p:cNvSpPr>
          <p:nvPr>
            <p:ph type="title"/>
          </p:nvPr>
        </p:nvSpPr>
        <p:spPr>
          <a:xfrm>
            <a:off x="457200" y="838200"/>
            <a:ext cx="8229600" cy="533400"/>
          </a:xfrm>
        </p:spPr>
        <p:txBody>
          <a:bodyPr>
            <a:normAutofit/>
          </a:bodyPr>
          <a:lstStyle/>
          <a:p>
            <a:pPr algn="ctr"/>
            <a:r>
              <a:rPr lang="en-US" sz="3000" b="1">
                <a:solidFill>
                  <a:schemeClr val="tx1"/>
                </a:solidFill>
              </a:rPr>
              <a:t>5-year Capital Improvement Program Plan</a:t>
            </a:r>
            <a:endParaRPr lang="en-US" sz="3000" b="1"/>
          </a:p>
        </p:txBody>
      </p:sp>
    </p:spTree>
    <p:extLst>
      <p:ext uri="{BB962C8B-B14F-4D97-AF65-F5344CB8AC3E}">
        <p14:creationId xmlns:p14="http://schemas.microsoft.com/office/powerpoint/2010/main" val="365174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38CB0-FBBC-E146-09FF-30615631C8F7}"/>
              </a:ext>
            </a:extLst>
          </p:cNvPr>
          <p:cNvPicPr>
            <a:picLocks noChangeAspect="1"/>
          </p:cNvPicPr>
          <p:nvPr/>
        </p:nvPicPr>
        <p:blipFill>
          <a:blip r:embed="rId2"/>
          <a:stretch>
            <a:fillRect/>
          </a:stretch>
        </p:blipFill>
        <p:spPr>
          <a:xfrm>
            <a:off x="597049" y="1095881"/>
            <a:ext cx="7949901" cy="5696623"/>
          </a:xfrm>
          <a:prstGeom prst="rect">
            <a:avLst/>
          </a:prstGeom>
        </p:spPr>
      </p:pic>
      <p:sp>
        <p:nvSpPr>
          <p:cNvPr id="9" name="Rectangle 8">
            <a:extLst>
              <a:ext uri="{FF2B5EF4-FFF2-40B4-BE49-F238E27FC236}">
                <a16:creationId xmlns:a16="http://schemas.microsoft.com/office/drawing/2014/main" id="{DA7D712D-A12D-56B4-4CED-152B82D13D76}"/>
              </a:ext>
            </a:extLst>
          </p:cNvPr>
          <p:cNvSpPr/>
          <p:nvPr/>
        </p:nvSpPr>
        <p:spPr>
          <a:xfrm>
            <a:off x="6817151" y="3931882"/>
            <a:ext cx="1317824" cy="1200328"/>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AB79CF-F486-4046-AF6D-F3334BB79FED}"/>
              </a:ext>
            </a:extLst>
          </p:cNvPr>
          <p:cNvSpPr>
            <a:spLocks noGrp="1"/>
          </p:cNvSpPr>
          <p:nvPr>
            <p:ph type="title"/>
          </p:nvPr>
        </p:nvSpPr>
        <p:spPr>
          <a:xfrm>
            <a:off x="1194099" y="588134"/>
            <a:ext cx="7315200" cy="507747"/>
          </a:xfrm>
        </p:spPr>
        <p:txBody>
          <a:bodyPr>
            <a:normAutofit fontScale="90000"/>
          </a:bodyPr>
          <a:lstStyle/>
          <a:p>
            <a:r>
              <a:rPr lang="en-US" sz="3200" b="1">
                <a:latin typeface="Cambria" panose="02040503050406030204" pitchFamily="18" charset="0"/>
                <a:ea typeface="Cambria" panose="02040503050406030204" pitchFamily="18" charset="0"/>
              </a:rPr>
              <a:t>Background - County Road Network</a:t>
            </a:r>
          </a:p>
        </p:txBody>
      </p:sp>
      <p:cxnSp>
        <p:nvCxnSpPr>
          <p:cNvPr id="7" name="Straight Connector 6">
            <a:extLst>
              <a:ext uri="{FF2B5EF4-FFF2-40B4-BE49-F238E27FC236}">
                <a16:creationId xmlns:a16="http://schemas.microsoft.com/office/drawing/2014/main" id="{D9F21670-2555-4D01-B9EF-3F83916756EB}"/>
              </a:ext>
            </a:extLst>
          </p:cNvPr>
          <p:cNvCxnSpPr>
            <a:cxnSpLocks/>
          </p:cNvCxnSpPr>
          <p:nvPr/>
        </p:nvCxnSpPr>
        <p:spPr>
          <a:xfrm>
            <a:off x="7047156" y="4249625"/>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7FA0B6-3488-4EA8-95CE-E4B8AAED7E47}"/>
              </a:ext>
            </a:extLst>
          </p:cNvPr>
          <p:cNvCxnSpPr>
            <a:cxnSpLocks/>
          </p:cNvCxnSpPr>
          <p:nvPr/>
        </p:nvCxnSpPr>
        <p:spPr>
          <a:xfrm>
            <a:off x="7047156" y="4464409"/>
            <a:ext cx="381000" cy="0"/>
          </a:xfrm>
          <a:prstGeom prst="line">
            <a:avLst/>
          </a:prstGeom>
          <a:ln w="38100">
            <a:solidFill>
              <a:srgbClr val="FFD83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880F2-B7C3-4741-9348-544F6EC12BBB}"/>
              </a:ext>
            </a:extLst>
          </p:cNvPr>
          <p:cNvCxnSpPr>
            <a:cxnSpLocks/>
          </p:cNvCxnSpPr>
          <p:nvPr/>
        </p:nvCxnSpPr>
        <p:spPr>
          <a:xfrm>
            <a:off x="7047156" y="4662897"/>
            <a:ext cx="381000" cy="0"/>
          </a:xfrm>
          <a:prstGeom prst="line">
            <a:avLst/>
          </a:prstGeom>
          <a:ln w="38100">
            <a:solidFill>
              <a:srgbClr val="56C31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BCF2E8-B95E-4F69-A27D-758283E120B4}"/>
              </a:ext>
            </a:extLst>
          </p:cNvPr>
          <p:cNvCxnSpPr>
            <a:cxnSpLocks/>
          </p:cNvCxnSpPr>
          <p:nvPr/>
        </p:nvCxnSpPr>
        <p:spPr>
          <a:xfrm>
            <a:off x="7077188" y="4907987"/>
            <a:ext cx="381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FAA2CC-71BE-427C-884A-BFFA00B9EE0A}"/>
              </a:ext>
            </a:extLst>
          </p:cNvPr>
          <p:cNvSpPr txBox="1"/>
          <p:nvPr/>
        </p:nvSpPr>
        <p:spPr>
          <a:xfrm>
            <a:off x="7437036" y="3864245"/>
            <a:ext cx="877530" cy="1200328"/>
          </a:xfrm>
          <a:prstGeom prst="rect">
            <a:avLst/>
          </a:prstGeom>
          <a:noFill/>
        </p:spPr>
        <p:txBody>
          <a:bodyPr wrap="square" rtlCol="0" anchor="t">
            <a:spAutoFit/>
          </a:bodyPr>
          <a:lstStyle/>
          <a:p>
            <a:r>
              <a:rPr lang="en-US" sz="1600" b="1">
                <a:latin typeface="+mj-lt"/>
              </a:rPr>
              <a:t>PCI</a:t>
            </a:r>
          </a:p>
          <a:p>
            <a:r>
              <a:rPr lang="en-US" sz="1400">
                <a:latin typeface="+mj-lt"/>
              </a:rPr>
              <a:t>0-25</a:t>
            </a:r>
            <a:endParaRPr lang="en-US" sz="1400">
              <a:latin typeface="+mj-lt"/>
              <a:cs typeface="Calibri"/>
            </a:endParaRPr>
          </a:p>
          <a:p>
            <a:r>
              <a:rPr lang="en-US" sz="1400">
                <a:latin typeface="+mj-lt"/>
              </a:rPr>
              <a:t>26-50</a:t>
            </a:r>
            <a:endParaRPr lang="en-US" sz="1400">
              <a:latin typeface="+mj-lt"/>
              <a:cs typeface="Calibri"/>
            </a:endParaRPr>
          </a:p>
          <a:p>
            <a:r>
              <a:rPr lang="en-US" sz="1400">
                <a:latin typeface="+mj-lt"/>
              </a:rPr>
              <a:t>51-70</a:t>
            </a:r>
            <a:endParaRPr lang="en-US" sz="1400">
              <a:latin typeface="+mj-lt"/>
              <a:cs typeface="Calibri"/>
            </a:endParaRPr>
          </a:p>
          <a:p>
            <a:r>
              <a:rPr lang="en-US" sz="1400">
                <a:latin typeface="+mj-lt"/>
              </a:rPr>
              <a:t>71-100</a:t>
            </a:r>
            <a:endParaRPr lang="en-US" sz="1400">
              <a:latin typeface="+mj-lt"/>
              <a:cs typeface="Calibri"/>
            </a:endParaRPr>
          </a:p>
        </p:txBody>
      </p:sp>
      <p:pic>
        <p:nvPicPr>
          <p:cNvPr id="15" name="Picture 14">
            <a:extLst>
              <a:ext uri="{FF2B5EF4-FFF2-40B4-BE49-F238E27FC236}">
                <a16:creationId xmlns:a16="http://schemas.microsoft.com/office/drawing/2014/main" id="{64640F78-4673-5D9A-45AA-E273057309A9}"/>
              </a:ext>
            </a:extLst>
          </p:cNvPr>
          <p:cNvPicPr>
            <a:picLocks noChangeAspect="1"/>
          </p:cNvPicPr>
          <p:nvPr/>
        </p:nvPicPr>
        <p:blipFill>
          <a:blip r:embed="rId3"/>
          <a:stretch>
            <a:fillRect/>
          </a:stretch>
        </p:blipFill>
        <p:spPr>
          <a:xfrm>
            <a:off x="4392606" y="1229101"/>
            <a:ext cx="4116693" cy="1814886"/>
          </a:xfrm>
          <a:prstGeom prst="rect">
            <a:avLst/>
          </a:prstGeom>
        </p:spPr>
      </p:pic>
    </p:spTree>
    <p:extLst>
      <p:ext uri="{BB962C8B-B14F-4D97-AF65-F5344CB8AC3E}">
        <p14:creationId xmlns:p14="http://schemas.microsoft.com/office/powerpoint/2010/main" val="4007429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E5CD-3B14-3C6E-A72F-F19ED8259BC0}"/>
              </a:ext>
            </a:extLst>
          </p:cNvPr>
          <p:cNvSpPr>
            <a:spLocks noGrp="1"/>
          </p:cNvSpPr>
          <p:nvPr>
            <p:ph idx="1"/>
          </p:nvPr>
        </p:nvSpPr>
        <p:spPr>
          <a:xfrm>
            <a:off x="457200" y="1935480"/>
            <a:ext cx="8229600" cy="4617720"/>
          </a:xfrm>
        </p:spPr>
        <p:txBody>
          <a:bodyPr>
            <a:normAutofit/>
          </a:bodyPr>
          <a:lstStyle/>
          <a:p>
            <a:endParaRPr lang="en-US" sz="1100"/>
          </a:p>
          <a:p>
            <a:pPr>
              <a:buFont typeface="Wingdings" panose="05000000000000000000" pitchFamily="2" charset="2"/>
              <a:buChar char="Ø"/>
            </a:pPr>
            <a:endParaRPr lang="en-US" sz="2400">
              <a:latin typeface="+mj-lt"/>
            </a:endParaRPr>
          </a:p>
          <a:p>
            <a:pPr>
              <a:buFont typeface="Wingdings" panose="05000000000000000000" pitchFamily="2" charset="2"/>
              <a:buChar char="Ø"/>
            </a:pPr>
            <a:r>
              <a:rPr lang="en-US" sz="2400">
                <a:solidFill>
                  <a:schemeClr val="accent2"/>
                </a:solidFill>
                <a:latin typeface="+mj-lt"/>
                <a:hlinkClick r:id="rId3">
                  <a:extLst>
                    <a:ext uri="{A12FA001-AC4F-418D-AE19-62706E023703}">
                      <ahyp:hlinkClr xmlns:ahyp="http://schemas.microsoft.com/office/drawing/2018/hyperlinkcolor" val="tx"/>
                    </a:ext>
                  </a:extLst>
                </a:hlinkClick>
              </a:rPr>
              <a:t>https://www.countyofmonterey.gov/government/departments-i-z/public-works-facilities-parks/public-works/divisions/project-development</a:t>
            </a:r>
            <a:r>
              <a:rPr lang="en-US" sz="2400">
                <a:solidFill>
                  <a:schemeClr val="accent2"/>
                </a:solidFill>
                <a:latin typeface="+mj-lt"/>
              </a:rPr>
              <a:t> </a:t>
            </a:r>
          </a:p>
          <a:p>
            <a:pPr marL="0" indent="0">
              <a:buNone/>
            </a:pPr>
            <a:endParaRPr lang="en-US" sz="2800"/>
          </a:p>
          <a:p>
            <a:pPr marL="0" indent="0">
              <a:buNone/>
            </a:pPr>
            <a:endParaRPr lang="en-US"/>
          </a:p>
        </p:txBody>
      </p:sp>
      <p:sp>
        <p:nvSpPr>
          <p:cNvPr id="5" name="Title 4">
            <a:extLst>
              <a:ext uri="{FF2B5EF4-FFF2-40B4-BE49-F238E27FC236}">
                <a16:creationId xmlns:a16="http://schemas.microsoft.com/office/drawing/2014/main" id="{D18AAF3F-9822-D5F1-E355-A7EC9A063F38}"/>
              </a:ext>
            </a:extLst>
          </p:cNvPr>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DF8CA23C-2572-4D75-070B-C806440A5ED9}"/>
              </a:ext>
            </a:extLst>
          </p:cNvPr>
          <p:cNvSpPr txBox="1">
            <a:spLocks/>
          </p:cNvSpPr>
          <p:nvPr/>
        </p:nvSpPr>
        <p:spPr>
          <a:xfrm>
            <a:off x="457200" y="838200"/>
            <a:ext cx="8229600" cy="5334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000" b="1">
                <a:solidFill>
                  <a:schemeClr val="tx1"/>
                </a:solidFill>
              </a:rPr>
              <a:t>5-year Capital Improvement Program Plan</a:t>
            </a:r>
            <a:endParaRPr lang="en-US" sz="3000" b="1"/>
          </a:p>
        </p:txBody>
      </p:sp>
    </p:spTree>
    <p:extLst>
      <p:ext uri="{BB962C8B-B14F-4D97-AF65-F5344CB8AC3E}">
        <p14:creationId xmlns:p14="http://schemas.microsoft.com/office/powerpoint/2010/main" val="4121642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C46FF0D-A355-4CA7-9736-3CF0F82B08EA}"/>
              </a:ext>
            </a:extLst>
          </p:cNvPr>
          <p:cNvSpPr>
            <a:spLocks noGrp="1"/>
          </p:cNvSpPr>
          <p:nvPr>
            <p:ph type="sldNum" sz="quarter" idx="12"/>
          </p:nvPr>
        </p:nvSpPr>
        <p:spPr/>
        <p:txBody>
          <a:bodyPr/>
          <a:lstStyle/>
          <a:p>
            <a:fld id="{2B36CA57-5F2F-4ABC-9C05-9D94F8154D66}" type="slidenum">
              <a:rPr lang="en-US" smtClean="0"/>
              <a:pPr/>
              <a:t>31</a:t>
            </a:fld>
            <a:endParaRPr lang="en-US"/>
          </a:p>
        </p:txBody>
      </p:sp>
      <p:pic>
        <p:nvPicPr>
          <p:cNvPr id="2" name="Picture 1">
            <a:extLst>
              <a:ext uri="{FF2B5EF4-FFF2-40B4-BE49-F238E27FC236}">
                <a16:creationId xmlns:a16="http://schemas.microsoft.com/office/drawing/2014/main" id="{08753720-CFC7-491E-C8BB-43B9B60F0A27}"/>
              </a:ext>
            </a:extLst>
          </p:cNvPr>
          <p:cNvPicPr>
            <a:picLocks noChangeAspect="1"/>
          </p:cNvPicPr>
          <p:nvPr/>
        </p:nvPicPr>
        <p:blipFill>
          <a:blip r:embed="rId3"/>
          <a:stretch>
            <a:fillRect/>
          </a:stretch>
        </p:blipFill>
        <p:spPr>
          <a:xfrm>
            <a:off x="1030941" y="715109"/>
            <a:ext cx="4939554" cy="6006366"/>
          </a:xfrm>
          <a:prstGeom prst="rect">
            <a:avLst/>
          </a:prstGeom>
        </p:spPr>
      </p:pic>
    </p:spTree>
    <p:extLst>
      <p:ext uri="{BB962C8B-B14F-4D97-AF65-F5344CB8AC3E}">
        <p14:creationId xmlns:p14="http://schemas.microsoft.com/office/powerpoint/2010/main" val="2025209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5745C-4A05-D20E-E253-F9AD0B955564}"/>
              </a:ext>
            </a:extLst>
          </p:cNvPr>
          <p:cNvPicPr>
            <a:picLocks noChangeAspect="1"/>
          </p:cNvPicPr>
          <p:nvPr/>
        </p:nvPicPr>
        <p:blipFill>
          <a:blip r:embed="rId3"/>
          <a:stretch>
            <a:fillRect/>
          </a:stretch>
        </p:blipFill>
        <p:spPr>
          <a:xfrm>
            <a:off x="4152453" y="3005543"/>
            <a:ext cx="4936318" cy="3887814"/>
          </a:xfrm>
          <a:prstGeom prst="rect">
            <a:avLst/>
          </a:prstGeom>
        </p:spPr>
      </p:pic>
      <p:pic>
        <p:nvPicPr>
          <p:cNvPr id="8" name="Picture 7">
            <a:extLst>
              <a:ext uri="{FF2B5EF4-FFF2-40B4-BE49-F238E27FC236}">
                <a16:creationId xmlns:a16="http://schemas.microsoft.com/office/drawing/2014/main" id="{E11FFB7B-0172-76EF-1A38-C533B143D9EF}"/>
              </a:ext>
            </a:extLst>
          </p:cNvPr>
          <p:cNvPicPr>
            <a:picLocks noChangeAspect="1"/>
          </p:cNvPicPr>
          <p:nvPr/>
        </p:nvPicPr>
        <p:blipFill rotWithShape="1">
          <a:blip r:embed="rId4"/>
          <a:srcRect l="4775" r="2907"/>
          <a:stretch/>
        </p:blipFill>
        <p:spPr>
          <a:xfrm>
            <a:off x="255074" y="1145116"/>
            <a:ext cx="4681244" cy="3720854"/>
          </a:xfrm>
          <a:prstGeom prst="rect">
            <a:avLst/>
          </a:prstGeom>
        </p:spPr>
      </p:pic>
      <p:sp>
        <p:nvSpPr>
          <p:cNvPr id="2" name="Title 1"/>
          <p:cNvSpPr>
            <a:spLocks noGrp="1"/>
          </p:cNvSpPr>
          <p:nvPr>
            <p:ph type="title"/>
          </p:nvPr>
        </p:nvSpPr>
        <p:spPr>
          <a:xfrm>
            <a:off x="575187" y="711456"/>
            <a:ext cx="8229600" cy="533400"/>
          </a:xfrm>
        </p:spPr>
        <p:txBody>
          <a:bodyPr>
            <a:normAutofit/>
          </a:bodyPr>
          <a:lstStyle/>
          <a:p>
            <a:pPr algn="ctr"/>
            <a:r>
              <a:rPr lang="en-US" sz="3000" b="1">
                <a:solidFill>
                  <a:schemeClr val="tx1"/>
                </a:solidFill>
              </a:rPr>
              <a:t>MEASURE X PROJECTS</a:t>
            </a:r>
            <a:endParaRPr lang="en-US" sz="3000" b="1"/>
          </a:p>
        </p:txBody>
      </p:sp>
    </p:spTree>
    <p:extLst>
      <p:ext uri="{BB962C8B-B14F-4D97-AF65-F5344CB8AC3E}">
        <p14:creationId xmlns:p14="http://schemas.microsoft.com/office/powerpoint/2010/main" val="1600273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33400"/>
          </a:xfrm>
        </p:spPr>
        <p:txBody>
          <a:bodyPr>
            <a:normAutofit/>
          </a:bodyPr>
          <a:lstStyle/>
          <a:p>
            <a:pPr algn="ctr"/>
            <a:r>
              <a:rPr lang="en-US" sz="3000" b="1">
                <a:solidFill>
                  <a:schemeClr val="tx1"/>
                </a:solidFill>
              </a:rPr>
              <a:t>AG ROADS PRIORITY LIST</a:t>
            </a:r>
            <a:endParaRPr lang="en-US" sz="3000" b="1"/>
          </a:p>
        </p:txBody>
      </p:sp>
      <p:graphicFrame>
        <p:nvGraphicFramePr>
          <p:cNvPr id="3" name="Table 2">
            <a:extLst>
              <a:ext uri="{FF2B5EF4-FFF2-40B4-BE49-F238E27FC236}">
                <a16:creationId xmlns:a16="http://schemas.microsoft.com/office/drawing/2014/main" id="{CE906994-B01C-4441-8A91-5AFD6626C9DE}"/>
              </a:ext>
            </a:extLst>
          </p:cNvPr>
          <p:cNvGraphicFramePr>
            <a:graphicFrameLocks noGrp="1"/>
          </p:cNvGraphicFramePr>
          <p:nvPr>
            <p:extLst>
              <p:ext uri="{D42A27DB-BD31-4B8C-83A1-F6EECF244321}">
                <p14:modId xmlns:p14="http://schemas.microsoft.com/office/powerpoint/2010/main" val="952025823"/>
              </p:ext>
            </p:extLst>
          </p:nvPr>
        </p:nvGraphicFramePr>
        <p:xfrm>
          <a:off x="762000" y="1524000"/>
          <a:ext cx="7391400" cy="5280653"/>
        </p:xfrm>
        <a:graphic>
          <a:graphicData uri="http://schemas.openxmlformats.org/drawingml/2006/table">
            <a:tbl>
              <a:tblPr firstRow="1" firstCol="1" bandRow="1">
                <a:tableStyleId>{5C22544A-7EE6-4342-B048-85BDC9FD1C3A}</a:tableStyleId>
              </a:tblPr>
              <a:tblGrid>
                <a:gridCol w="1416033">
                  <a:extLst>
                    <a:ext uri="{9D8B030D-6E8A-4147-A177-3AD203B41FA5}">
                      <a16:colId xmlns:a16="http://schemas.microsoft.com/office/drawing/2014/main" val="1418630393"/>
                    </a:ext>
                  </a:extLst>
                </a:gridCol>
                <a:gridCol w="1690225">
                  <a:extLst>
                    <a:ext uri="{9D8B030D-6E8A-4147-A177-3AD203B41FA5}">
                      <a16:colId xmlns:a16="http://schemas.microsoft.com/office/drawing/2014/main" val="679790322"/>
                    </a:ext>
                  </a:extLst>
                </a:gridCol>
                <a:gridCol w="1960661">
                  <a:extLst>
                    <a:ext uri="{9D8B030D-6E8A-4147-A177-3AD203B41FA5}">
                      <a16:colId xmlns:a16="http://schemas.microsoft.com/office/drawing/2014/main" val="1392564500"/>
                    </a:ext>
                  </a:extLst>
                </a:gridCol>
                <a:gridCol w="2324481">
                  <a:extLst>
                    <a:ext uri="{9D8B030D-6E8A-4147-A177-3AD203B41FA5}">
                      <a16:colId xmlns:a16="http://schemas.microsoft.com/office/drawing/2014/main" val="2553929178"/>
                    </a:ext>
                  </a:extLst>
                </a:gridCol>
              </a:tblGrid>
              <a:tr h="243489">
                <a:tc>
                  <a:txBody>
                    <a:bodyPr/>
                    <a:lstStyle/>
                    <a:p>
                      <a:pPr marL="0" marR="0" algn="ctr">
                        <a:lnSpc>
                          <a:spcPct val="107000"/>
                        </a:lnSpc>
                        <a:spcBef>
                          <a:spcPts val="0"/>
                        </a:spcBef>
                        <a:spcAft>
                          <a:spcPts val="0"/>
                        </a:spcAft>
                      </a:pPr>
                      <a:r>
                        <a:rPr lang="en-US" sz="1600">
                          <a:effectLst/>
                          <a:latin typeface="+mj-lt"/>
                        </a:rPr>
                        <a:t>Road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latin typeface="+mj-lt"/>
                        </a:rPr>
                        <a:t>From</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latin typeface="+mj-lt"/>
                        </a:rPr>
                        <a:t>To</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latin typeface="+mj-lt"/>
                        </a:rPr>
                        <a:t>Status</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6440865"/>
                  </a:ext>
                </a:extLst>
              </a:tr>
              <a:tr h="498218">
                <a:tc>
                  <a:txBody>
                    <a:bodyPr/>
                    <a:lstStyle/>
                    <a:p>
                      <a:pPr marL="0" marR="0">
                        <a:lnSpc>
                          <a:spcPct val="107000"/>
                        </a:lnSpc>
                        <a:spcBef>
                          <a:spcPts val="0"/>
                        </a:spcBef>
                        <a:spcAft>
                          <a:spcPts val="0"/>
                        </a:spcAft>
                      </a:pPr>
                      <a:r>
                        <a:rPr lang="en-US" sz="1600">
                          <a:effectLst/>
                          <a:latin typeface="+mj-lt"/>
                        </a:rPr>
                        <a:t>River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err="1">
                          <a:effectLst/>
                          <a:latin typeface="+mj-lt"/>
                        </a:rPr>
                        <a:t>Chualar</a:t>
                      </a:r>
                      <a:r>
                        <a:rPr lang="en-US" sz="1600">
                          <a:effectLst/>
                          <a:latin typeface="+mj-lt"/>
                        </a:rPr>
                        <a:t> River Rd. Br</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Gonzales River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Completed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4757850"/>
                  </a:ext>
                </a:extLst>
              </a:tr>
              <a:tr h="243489">
                <a:tc>
                  <a:txBody>
                    <a:bodyPr/>
                    <a:lstStyle/>
                    <a:p>
                      <a:pPr marL="0" marR="0">
                        <a:lnSpc>
                          <a:spcPct val="107000"/>
                        </a:lnSpc>
                        <a:spcBef>
                          <a:spcPts val="0"/>
                        </a:spcBef>
                        <a:spcAft>
                          <a:spcPts val="0"/>
                        </a:spcAft>
                      </a:pPr>
                      <a:r>
                        <a:rPr lang="en-US" sz="1600">
                          <a:effectLst/>
                          <a:latin typeface="+mj-lt"/>
                        </a:rPr>
                        <a:t>Gloria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err="1">
                          <a:effectLst/>
                          <a:latin typeface="+mj-lt"/>
                        </a:rPr>
                        <a:t>Tavernetti</a:t>
                      </a:r>
                      <a:r>
                        <a:rPr lang="en-US" sz="1600">
                          <a:effectLst/>
                          <a:latin typeface="+mj-lt"/>
                        </a:rPr>
                        <a:t>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Iverson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Completed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3932235"/>
                  </a:ext>
                </a:extLst>
              </a:tr>
              <a:tr h="243489">
                <a:tc>
                  <a:txBody>
                    <a:bodyPr/>
                    <a:lstStyle/>
                    <a:p>
                      <a:pPr marL="0" marR="0">
                        <a:lnSpc>
                          <a:spcPct val="107000"/>
                        </a:lnSpc>
                        <a:spcBef>
                          <a:spcPts val="0"/>
                        </a:spcBef>
                        <a:spcAft>
                          <a:spcPts val="0"/>
                        </a:spcAft>
                      </a:pPr>
                      <a:r>
                        <a:rPr lang="en-US" sz="1600">
                          <a:effectLst/>
                          <a:latin typeface="+mj-lt"/>
                        </a:rPr>
                        <a:t>Iverson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Gloria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Johnson Canyon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Completed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3208576"/>
                  </a:ext>
                </a:extLst>
              </a:tr>
              <a:tr h="243489">
                <a:tc>
                  <a:txBody>
                    <a:bodyPr/>
                    <a:lstStyle/>
                    <a:p>
                      <a:pPr marL="0" marR="0">
                        <a:lnSpc>
                          <a:spcPct val="107000"/>
                        </a:lnSpc>
                        <a:spcBef>
                          <a:spcPts val="0"/>
                        </a:spcBef>
                        <a:spcAft>
                          <a:spcPts val="0"/>
                        </a:spcAft>
                      </a:pPr>
                      <a:r>
                        <a:rPr lang="en-US" sz="1600">
                          <a:effectLst/>
                          <a:latin typeface="+mj-lt"/>
                        </a:rPr>
                        <a:t>Old Stage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Iverson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Highway 101</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Completed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9971434"/>
                  </a:ext>
                </a:extLst>
              </a:tr>
              <a:tr h="498218">
                <a:tc>
                  <a:txBody>
                    <a:bodyPr/>
                    <a:lstStyle/>
                    <a:p>
                      <a:pPr marL="0" marR="0">
                        <a:lnSpc>
                          <a:spcPct val="107000"/>
                        </a:lnSpc>
                        <a:spcBef>
                          <a:spcPts val="0"/>
                        </a:spcBef>
                        <a:spcAft>
                          <a:spcPts val="0"/>
                        </a:spcAft>
                      </a:pPr>
                      <a:r>
                        <a:rPr lang="en-US" sz="1600">
                          <a:effectLst/>
                          <a:latin typeface="+mj-lt"/>
                        </a:rPr>
                        <a:t>Cooper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Blanco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Highway 183</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Completed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4887066"/>
                  </a:ext>
                </a:extLst>
              </a:tr>
              <a:tr h="498218">
                <a:tc>
                  <a:txBody>
                    <a:bodyPr/>
                    <a:lstStyle/>
                    <a:p>
                      <a:pPr marL="0" marR="0">
                        <a:lnSpc>
                          <a:spcPct val="107000"/>
                        </a:lnSpc>
                        <a:spcBef>
                          <a:spcPts val="0"/>
                        </a:spcBef>
                        <a:spcAft>
                          <a:spcPts val="0"/>
                        </a:spcAft>
                      </a:pPr>
                      <a:r>
                        <a:rPr lang="en-US" sz="1600">
                          <a:effectLst/>
                          <a:latin typeface="+mj-lt"/>
                        </a:rPr>
                        <a:t>Harkins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5</a:t>
                      </a:r>
                      <a:r>
                        <a:rPr lang="en-US" sz="1600" baseline="30000">
                          <a:effectLst/>
                          <a:latin typeface="+mj-lt"/>
                        </a:rPr>
                        <a:t>th</a:t>
                      </a:r>
                      <a:r>
                        <a:rPr lang="en-US" sz="1600">
                          <a:effectLst/>
                          <a:latin typeface="+mj-lt"/>
                        </a:rPr>
                        <a:t> St.</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Nutting St.</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Completed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5379190"/>
                  </a:ext>
                </a:extLst>
              </a:tr>
              <a:tr h="243489">
                <a:tc>
                  <a:txBody>
                    <a:bodyPr/>
                    <a:lstStyle/>
                    <a:p>
                      <a:pPr marL="0" marR="0">
                        <a:lnSpc>
                          <a:spcPct val="107000"/>
                        </a:lnSpc>
                        <a:spcBef>
                          <a:spcPts val="0"/>
                        </a:spcBef>
                        <a:spcAft>
                          <a:spcPts val="0"/>
                        </a:spcAft>
                      </a:pPr>
                      <a:r>
                        <a:rPr lang="en-US" sz="1600">
                          <a:effectLst/>
                          <a:latin typeface="+mj-lt"/>
                        </a:rPr>
                        <a:t>Old Stage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Iverson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Spence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In Phases</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5622689"/>
                  </a:ext>
                </a:extLst>
              </a:tr>
              <a:tr h="243489">
                <a:tc>
                  <a:txBody>
                    <a:bodyPr/>
                    <a:lstStyle/>
                    <a:p>
                      <a:pPr marL="0" marR="0">
                        <a:lnSpc>
                          <a:spcPct val="107000"/>
                        </a:lnSpc>
                        <a:spcBef>
                          <a:spcPts val="0"/>
                        </a:spcBef>
                        <a:spcAft>
                          <a:spcPts val="0"/>
                        </a:spcAft>
                      </a:pPr>
                      <a:r>
                        <a:rPr lang="en-US" sz="1600">
                          <a:effectLst/>
                          <a:latin typeface="+mj-lt"/>
                        </a:rPr>
                        <a:t>Alisal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Salinas City Limit</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Old Stage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Completed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8433095"/>
                  </a:ext>
                </a:extLst>
              </a:tr>
              <a:tr h="498218">
                <a:tc>
                  <a:txBody>
                    <a:bodyPr/>
                    <a:lstStyle/>
                    <a:p>
                      <a:pPr marL="0" marR="0">
                        <a:lnSpc>
                          <a:spcPct val="107000"/>
                        </a:lnSpc>
                        <a:spcBef>
                          <a:spcPts val="0"/>
                        </a:spcBef>
                        <a:spcAft>
                          <a:spcPts val="0"/>
                        </a:spcAft>
                      </a:pPr>
                      <a:r>
                        <a:rPr lang="en-US" sz="1600">
                          <a:effectLst/>
                          <a:latin typeface="+mj-lt"/>
                        </a:rPr>
                        <a:t>Reservation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Davis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State Route 68</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Completed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0270797"/>
                  </a:ext>
                </a:extLst>
              </a:tr>
              <a:tr h="498218">
                <a:tc>
                  <a:txBody>
                    <a:bodyPr/>
                    <a:lstStyle/>
                    <a:p>
                      <a:pPr marL="0" marR="0">
                        <a:lnSpc>
                          <a:spcPct val="107000"/>
                        </a:lnSpc>
                        <a:spcBef>
                          <a:spcPts val="0"/>
                        </a:spcBef>
                        <a:spcAft>
                          <a:spcPts val="0"/>
                        </a:spcAft>
                      </a:pPr>
                      <a:r>
                        <a:rPr lang="en-US" sz="1600">
                          <a:effectLst/>
                          <a:latin typeface="+mj-lt"/>
                        </a:rPr>
                        <a:t>Fort Romie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River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Arroyo Seco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5-Year Plan</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004178"/>
                  </a:ext>
                </a:extLst>
              </a:tr>
              <a:tr h="498218">
                <a:tc>
                  <a:txBody>
                    <a:bodyPr/>
                    <a:lstStyle/>
                    <a:p>
                      <a:pPr marL="0" marR="0">
                        <a:lnSpc>
                          <a:spcPct val="107000"/>
                        </a:lnSpc>
                        <a:spcBef>
                          <a:spcPts val="0"/>
                        </a:spcBef>
                        <a:spcAft>
                          <a:spcPts val="0"/>
                        </a:spcAft>
                      </a:pPr>
                      <a:r>
                        <a:rPr lang="en-US" sz="1600">
                          <a:effectLst/>
                          <a:latin typeface="+mj-lt"/>
                        </a:rPr>
                        <a:t>Blackie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Commercial Pkwy</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2.7 mi. e/o Comm. Pkwy</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5-Year Plan</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4683693"/>
                  </a:ext>
                </a:extLst>
              </a:tr>
              <a:tr h="243489">
                <a:tc>
                  <a:txBody>
                    <a:bodyPr/>
                    <a:lstStyle/>
                    <a:p>
                      <a:pPr marL="0" marR="0">
                        <a:lnSpc>
                          <a:spcPct val="107000"/>
                        </a:lnSpc>
                        <a:spcBef>
                          <a:spcPts val="0"/>
                        </a:spcBef>
                        <a:spcAft>
                          <a:spcPts val="0"/>
                        </a:spcAft>
                      </a:pPr>
                      <a:r>
                        <a:rPr lang="en-US" sz="1600">
                          <a:effectLst/>
                          <a:latin typeface="+mj-lt"/>
                        </a:rPr>
                        <a:t>Spence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Highway 101</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Old Stage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5-Year Plan</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4946524"/>
                  </a:ext>
                </a:extLst>
              </a:tr>
              <a:tr h="243489">
                <a:tc>
                  <a:txBody>
                    <a:bodyPr/>
                    <a:lstStyle/>
                    <a:p>
                      <a:pPr marL="0" marR="0">
                        <a:lnSpc>
                          <a:spcPct val="107000"/>
                        </a:lnSpc>
                        <a:spcBef>
                          <a:spcPts val="0"/>
                        </a:spcBef>
                        <a:spcAft>
                          <a:spcPts val="0"/>
                        </a:spcAft>
                      </a:pPr>
                      <a:r>
                        <a:rPr lang="en-US" sz="1600">
                          <a:effectLst/>
                          <a:latin typeface="+mj-lt"/>
                        </a:rPr>
                        <a:t>Elkhorn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strike="sngStrike" baseline="0">
                          <a:effectLst/>
                          <a:latin typeface="+mj-lt"/>
                        </a:rPr>
                        <a:t>Hall Rd.</a:t>
                      </a:r>
                      <a:r>
                        <a:rPr lang="en-US" sz="1600">
                          <a:effectLst/>
                          <a:latin typeface="+mj-lt"/>
                        </a:rPr>
                        <a:t>  Salinas Rd</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strike="sngStrike" baseline="0">
                          <a:effectLst/>
                          <a:latin typeface="+mj-lt"/>
                        </a:rPr>
                        <a:t>Kirby Rd.</a:t>
                      </a:r>
                      <a:r>
                        <a:rPr lang="en-US" sz="1600">
                          <a:effectLst/>
                          <a:latin typeface="+mj-lt"/>
                        </a:rPr>
                        <a:t>  Strawberry</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Design FY25, Construct FY26</a:t>
                      </a:r>
                      <a:endParaRPr lang="en-US" sz="16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795310"/>
                  </a:ext>
                </a:extLst>
              </a:tr>
            </a:tbl>
          </a:graphicData>
        </a:graphic>
      </p:graphicFrame>
    </p:spTree>
    <p:extLst>
      <p:ext uri="{BB962C8B-B14F-4D97-AF65-F5344CB8AC3E}">
        <p14:creationId xmlns:p14="http://schemas.microsoft.com/office/powerpoint/2010/main" val="4279580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615403" y="630991"/>
            <a:ext cx="7764804" cy="478390"/>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Elkhorn Road Rehabilitation</a:t>
            </a:r>
            <a:endParaRPr lang="en-US" sz="24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37457" y="1109382"/>
            <a:ext cx="8656320" cy="1590788"/>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lnSpc>
                <a:spcPct val="150000"/>
              </a:lnSpc>
              <a:spcBef>
                <a:spcPts val="0"/>
              </a:spcBef>
              <a:buFont typeface="Wingdings" panose="05000000000000000000" pitchFamily="2" charset="2"/>
              <a:buChar char="Ø"/>
            </a:pPr>
            <a:r>
              <a:rPr lang="en-US" b="0">
                <a:solidFill>
                  <a:schemeClr val="tx1"/>
                </a:solidFill>
                <a:latin typeface="+mj-lt"/>
              </a:rPr>
              <a:t>Previous limits from Hall to Kirby, now Salinas Road and Strawberry</a:t>
            </a: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Completion Target Date December 2025</a:t>
            </a:r>
          </a:p>
          <a:p>
            <a:pPr marL="228600" indent="-228600">
              <a:lnSpc>
                <a:spcPct val="150000"/>
              </a:lnSpc>
              <a:spcBef>
                <a:spcPts val="0"/>
              </a:spcBef>
              <a:buFont typeface="Wingdings" panose="05000000000000000000" pitchFamily="2" charset="2"/>
              <a:buChar char="Ø"/>
            </a:pPr>
            <a:r>
              <a:rPr lang="en-US" b="0">
                <a:solidFill>
                  <a:schemeClr val="tx1"/>
                </a:solidFill>
                <a:latin typeface="+mj-lt"/>
              </a:rPr>
              <a:t>Total project cost: $8.1 million</a:t>
            </a:r>
          </a:p>
        </p:txBody>
      </p:sp>
      <p:pic>
        <p:nvPicPr>
          <p:cNvPr id="4" name="Picture 3" descr="Map&#10;&#10;Description automatically generated">
            <a:extLst>
              <a:ext uri="{FF2B5EF4-FFF2-40B4-BE49-F238E27FC236}">
                <a16:creationId xmlns:a16="http://schemas.microsoft.com/office/drawing/2014/main" id="{4BB72CF8-784B-2954-3F6C-EEE99C9A4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4414"/>
            <a:ext cx="9170485" cy="3725362"/>
          </a:xfrm>
          <a:prstGeom prst="rect">
            <a:avLst/>
          </a:prstGeom>
        </p:spPr>
      </p:pic>
    </p:spTree>
    <p:extLst>
      <p:ext uri="{BB962C8B-B14F-4D97-AF65-F5344CB8AC3E}">
        <p14:creationId xmlns:p14="http://schemas.microsoft.com/office/powerpoint/2010/main" val="74737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457200" y="856358"/>
            <a:ext cx="8229600" cy="434541"/>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Gonzales River Road Bridge Superstructure Replacement</a:t>
            </a:r>
            <a:endParaRPr lang="en-US" sz="24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18227" y="1456226"/>
            <a:ext cx="8507546" cy="1902080"/>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spcBef>
                <a:spcPts val="0"/>
              </a:spcBef>
              <a:spcAft>
                <a:spcPts val="600"/>
              </a:spcAft>
              <a:buFont typeface="Wingdings" panose="05000000000000000000" pitchFamily="2" charset="2"/>
              <a:buChar char="Ø"/>
            </a:pPr>
            <a:r>
              <a:rPr lang="en-US" b="0">
                <a:solidFill>
                  <a:schemeClr val="tx1"/>
                </a:solidFill>
                <a:latin typeface="+mj-lt"/>
              </a:rPr>
              <a:t>Replace existing bridge superstructure</a:t>
            </a:r>
          </a:p>
          <a:p>
            <a:pPr marL="228600" indent="-228600">
              <a:spcBef>
                <a:spcPts val="0"/>
              </a:spcBef>
              <a:spcAft>
                <a:spcPts val="600"/>
              </a:spcAft>
              <a:buFont typeface="Wingdings" panose="05000000000000000000" pitchFamily="2" charset="2"/>
              <a:buChar char="Ø"/>
            </a:pPr>
            <a:r>
              <a:rPr lang="en-US" b="0">
                <a:solidFill>
                  <a:schemeClr val="tx1"/>
                </a:solidFill>
                <a:latin typeface="+mj-lt"/>
              </a:rPr>
              <a:t>FHWA HBMP grant</a:t>
            </a:r>
          </a:p>
          <a:p>
            <a:pPr marL="228600" indent="-228600">
              <a:spcBef>
                <a:spcPts val="0"/>
              </a:spcBef>
              <a:spcAft>
                <a:spcPts val="600"/>
              </a:spcAft>
              <a:buFont typeface="Wingdings" panose="05000000000000000000" pitchFamily="2" charset="2"/>
              <a:buChar char="Ø"/>
            </a:pPr>
            <a:r>
              <a:rPr lang="en-US" b="0">
                <a:solidFill>
                  <a:schemeClr val="tx1"/>
                </a:solidFill>
                <a:latin typeface="+mj-lt"/>
              </a:rPr>
              <a:t>Total estimated project cost: $16 million</a:t>
            </a:r>
          </a:p>
          <a:p>
            <a:pPr marL="228600" indent="-228600">
              <a:spcBef>
                <a:spcPts val="0"/>
              </a:spcBef>
              <a:spcAft>
                <a:spcPts val="600"/>
              </a:spcAft>
              <a:buFont typeface="Wingdings" panose="05000000000000000000" pitchFamily="2" charset="2"/>
              <a:buChar char="Ø"/>
            </a:pPr>
            <a:r>
              <a:rPr lang="en-US" b="0">
                <a:solidFill>
                  <a:schemeClr val="tx1"/>
                </a:solidFill>
                <a:latin typeface="+mj-lt"/>
              </a:rPr>
              <a:t>Target construction: 2026</a:t>
            </a:r>
          </a:p>
        </p:txBody>
      </p:sp>
      <p:sp>
        <p:nvSpPr>
          <p:cNvPr id="12" name="Text Placeholder 7">
            <a:extLst>
              <a:ext uri="{FF2B5EF4-FFF2-40B4-BE49-F238E27FC236}">
                <a16:creationId xmlns:a16="http://schemas.microsoft.com/office/drawing/2014/main" id="{801ECB9F-36B3-4AE2-84E4-DE22966ECED8}"/>
              </a:ext>
            </a:extLst>
          </p:cNvPr>
          <p:cNvSpPr txBox="1">
            <a:spLocks/>
          </p:cNvSpPr>
          <p:nvPr/>
        </p:nvSpPr>
        <p:spPr>
          <a:xfrm>
            <a:off x="1277931" y="6248400"/>
            <a:ext cx="2209800" cy="282030"/>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1800">
                <a:solidFill>
                  <a:schemeClr val="tx1"/>
                </a:solidFill>
                <a:latin typeface="+mj-lt"/>
              </a:rPr>
              <a:t>Existing Superstructure</a:t>
            </a:r>
          </a:p>
        </p:txBody>
      </p:sp>
      <p:pic>
        <p:nvPicPr>
          <p:cNvPr id="13" name="Content Placeholder 8">
            <a:extLst>
              <a:ext uri="{FF2B5EF4-FFF2-40B4-BE49-F238E27FC236}">
                <a16:creationId xmlns:a16="http://schemas.microsoft.com/office/drawing/2014/main" id="{46609E71-23D8-4199-A3B9-3DCECF2D51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599135"/>
            <a:ext cx="3276600" cy="2463535"/>
          </a:xfrm>
          <a:prstGeom prst="rect">
            <a:avLst/>
          </a:prstGeom>
          <a:noFill/>
          <a:ln w="15875">
            <a:solidFill>
              <a:schemeClr val="tx1"/>
            </a:solidFill>
          </a:ln>
        </p:spPr>
      </p:pic>
      <p:pic>
        <p:nvPicPr>
          <p:cNvPr id="14" name="Content Placeholder 12">
            <a:extLst>
              <a:ext uri="{FF2B5EF4-FFF2-40B4-BE49-F238E27FC236}">
                <a16:creationId xmlns:a16="http://schemas.microsoft.com/office/drawing/2014/main" id="{AD38FAA4-2EF9-441B-AF09-3D705AC38414}"/>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116286" y="3544036"/>
            <a:ext cx="3407229" cy="2550382"/>
          </a:xfrm>
          <a:prstGeom prst="rect">
            <a:avLst/>
          </a:prstGeom>
          <a:noFill/>
          <a:ln w="15875">
            <a:solidFill>
              <a:schemeClr val="tx1"/>
            </a:solidFill>
          </a:ln>
        </p:spPr>
      </p:pic>
      <p:sp>
        <p:nvSpPr>
          <p:cNvPr id="15" name="Text Placeholder 7">
            <a:extLst>
              <a:ext uri="{FF2B5EF4-FFF2-40B4-BE49-F238E27FC236}">
                <a16:creationId xmlns:a16="http://schemas.microsoft.com/office/drawing/2014/main" id="{07BC1540-27CA-4FDC-B0CC-87D94F4097BB}"/>
              </a:ext>
            </a:extLst>
          </p:cNvPr>
          <p:cNvSpPr txBox="1">
            <a:spLocks/>
          </p:cNvSpPr>
          <p:nvPr/>
        </p:nvSpPr>
        <p:spPr>
          <a:xfrm>
            <a:off x="5638800" y="6248400"/>
            <a:ext cx="2209800" cy="282030"/>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ctr"/>
            <a:r>
              <a:rPr lang="en-US" sz="1800">
                <a:solidFill>
                  <a:schemeClr val="tx1"/>
                </a:solidFill>
                <a:latin typeface="+mj-lt"/>
              </a:rPr>
              <a:t>Substructure 2002 Retrofit</a:t>
            </a:r>
          </a:p>
        </p:txBody>
      </p:sp>
    </p:spTree>
    <p:extLst>
      <p:ext uri="{BB962C8B-B14F-4D97-AF65-F5344CB8AC3E}">
        <p14:creationId xmlns:p14="http://schemas.microsoft.com/office/powerpoint/2010/main" val="245101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E9543E6-3CB0-4181-8285-ABDD5F61E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99073"/>
            <a:ext cx="6848475" cy="436804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DB920A6-D21B-408C-959F-39948FC4D499}"/>
              </a:ext>
            </a:extLst>
          </p:cNvPr>
          <p:cNvSpPr txBox="1">
            <a:spLocks/>
          </p:cNvSpPr>
          <p:nvPr/>
        </p:nvSpPr>
        <p:spPr>
          <a:xfrm>
            <a:off x="457200" y="856358"/>
            <a:ext cx="8229600" cy="434541"/>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G-12 Corridor Project Segment 1</a:t>
            </a:r>
            <a:endParaRPr lang="en-US" sz="24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18227" y="1828800"/>
            <a:ext cx="8507546" cy="2362200"/>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buFont typeface="Wingdings" panose="05000000000000000000" pitchFamily="2" charset="2"/>
              <a:buChar char="Ø"/>
            </a:pPr>
            <a:r>
              <a:rPr lang="en-US" b="0">
                <a:solidFill>
                  <a:schemeClr val="tx1"/>
                </a:solidFill>
                <a:latin typeface="+mj-lt"/>
              </a:rPr>
              <a:t>Construct new roundabout: San Miguel Canyon Road at Castroville Blvd.</a:t>
            </a:r>
          </a:p>
          <a:p>
            <a:pPr marL="228600" indent="-228600">
              <a:buFont typeface="Wingdings" panose="05000000000000000000" pitchFamily="2" charset="2"/>
              <a:buChar char="Ø"/>
            </a:pPr>
            <a:r>
              <a:rPr lang="en-US" b="0">
                <a:solidFill>
                  <a:schemeClr val="tx1"/>
                </a:solidFill>
                <a:latin typeface="+mj-lt"/>
              </a:rPr>
              <a:t>HSIP grant</a:t>
            </a:r>
          </a:p>
          <a:p>
            <a:pPr marL="228600" indent="-228600">
              <a:buFont typeface="Wingdings" panose="05000000000000000000" pitchFamily="2" charset="2"/>
              <a:buChar char="Ø"/>
            </a:pPr>
            <a:r>
              <a:rPr lang="en-US" b="0">
                <a:solidFill>
                  <a:schemeClr val="tx1"/>
                </a:solidFill>
                <a:latin typeface="+mj-lt"/>
              </a:rPr>
              <a:t>Total estimated project cost: $2.2 million</a:t>
            </a:r>
          </a:p>
          <a:p>
            <a:pPr marL="228600" indent="-228600">
              <a:buFont typeface="Wingdings" panose="05000000000000000000" pitchFamily="2" charset="2"/>
              <a:buChar char="Ø"/>
            </a:pPr>
            <a:r>
              <a:rPr lang="en-US" b="0">
                <a:solidFill>
                  <a:schemeClr val="tx1"/>
                </a:solidFill>
                <a:latin typeface="+mj-lt"/>
              </a:rPr>
              <a:t>Start design Summer 2022</a:t>
            </a:r>
          </a:p>
        </p:txBody>
      </p:sp>
    </p:spTree>
    <p:extLst>
      <p:ext uri="{BB962C8B-B14F-4D97-AF65-F5344CB8AC3E}">
        <p14:creationId xmlns:p14="http://schemas.microsoft.com/office/powerpoint/2010/main" val="3822575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457200" y="856358"/>
            <a:ext cx="8229600" cy="434541"/>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Project Area 6 of G-12 Corridor Study (</a:t>
            </a:r>
            <a:r>
              <a:rPr lang="en-US" sz="2400" b="1" err="1">
                <a:solidFill>
                  <a:schemeClr val="tx1"/>
                </a:solidFill>
              </a:rPr>
              <a:t>Pajaro</a:t>
            </a:r>
            <a:r>
              <a:rPr lang="en-US" sz="2400" b="1">
                <a:solidFill>
                  <a:schemeClr val="tx1"/>
                </a:solidFill>
              </a:rPr>
              <a:t>)</a:t>
            </a:r>
            <a:endParaRPr lang="en-US" sz="24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18227" y="1384663"/>
            <a:ext cx="8507546" cy="2362200"/>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buFont typeface="Wingdings" panose="05000000000000000000" pitchFamily="2" charset="2"/>
              <a:buChar char="Ø"/>
            </a:pPr>
            <a:r>
              <a:rPr lang="en-US" b="0">
                <a:solidFill>
                  <a:schemeClr val="tx1"/>
                </a:solidFill>
                <a:latin typeface="+mj-lt"/>
              </a:rPr>
              <a:t>Construct bike and pedestrian safety improvements</a:t>
            </a:r>
          </a:p>
          <a:p>
            <a:pPr marL="228600" indent="-228600">
              <a:buFont typeface="Wingdings" panose="05000000000000000000" pitchFamily="2" charset="2"/>
              <a:buChar char="Ø"/>
            </a:pPr>
            <a:r>
              <a:rPr lang="en-US" b="0">
                <a:solidFill>
                  <a:schemeClr val="tx1"/>
                </a:solidFill>
                <a:latin typeface="+mj-lt"/>
              </a:rPr>
              <a:t>HSIP grant funded</a:t>
            </a:r>
          </a:p>
          <a:p>
            <a:pPr marL="228600" indent="-228600">
              <a:buFont typeface="Wingdings" panose="05000000000000000000" pitchFamily="2" charset="2"/>
              <a:buChar char="Ø"/>
            </a:pPr>
            <a:r>
              <a:rPr lang="en-US" b="0">
                <a:solidFill>
                  <a:schemeClr val="tx1"/>
                </a:solidFill>
                <a:latin typeface="+mj-lt"/>
              </a:rPr>
              <a:t>Start Construction Summer 2025</a:t>
            </a:r>
          </a:p>
        </p:txBody>
      </p:sp>
      <p:pic>
        <p:nvPicPr>
          <p:cNvPr id="4" name="Picture 3">
            <a:extLst>
              <a:ext uri="{FF2B5EF4-FFF2-40B4-BE49-F238E27FC236}">
                <a16:creationId xmlns:a16="http://schemas.microsoft.com/office/drawing/2014/main" id="{C060E203-0CC1-416B-5AAD-6CAD5B857F81}"/>
              </a:ext>
            </a:extLst>
          </p:cNvPr>
          <p:cNvPicPr>
            <a:picLocks noChangeAspect="1"/>
          </p:cNvPicPr>
          <p:nvPr/>
        </p:nvPicPr>
        <p:blipFill>
          <a:blip r:embed="rId3"/>
          <a:stretch>
            <a:fillRect/>
          </a:stretch>
        </p:blipFill>
        <p:spPr>
          <a:xfrm>
            <a:off x="3501220" y="3251516"/>
            <a:ext cx="5707720" cy="3606484"/>
          </a:xfrm>
          <a:prstGeom prst="rect">
            <a:avLst/>
          </a:prstGeom>
        </p:spPr>
      </p:pic>
    </p:spTree>
    <p:extLst>
      <p:ext uri="{BB962C8B-B14F-4D97-AF65-F5344CB8AC3E}">
        <p14:creationId xmlns:p14="http://schemas.microsoft.com/office/powerpoint/2010/main" val="619419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B920A6-D21B-408C-959F-39948FC4D499}"/>
              </a:ext>
            </a:extLst>
          </p:cNvPr>
          <p:cNvSpPr txBox="1">
            <a:spLocks/>
          </p:cNvSpPr>
          <p:nvPr/>
        </p:nvSpPr>
        <p:spPr>
          <a:xfrm>
            <a:off x="457200" y="856358"/>
            <a:ext cx="8229600" cy="434541"/>
          </a:xfrm>
          <a:prstGeom prst="rect">
            <a:avLst/>
          </a:prstGeom>
        </p:spPr>
        <p:txBody>
          <a:bodyPr vert="horz" lIns="0" tIns="4572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a:solidFill>
                  <a:schemeClr val="tx1"/>
                </a:solidFill>
              </a:rPr>
              <a:t>Carmel Valley Road / </a:t>
            </a:r>
            <a:r>
              <a:rPr lang="en-US" sz="2400" b="1" err="1">
                <a:solidFill>
                  <a:schemeClr val="tx1"/>
                </a:solidFill>
              </a:rPr>
              <a:t>Laureles</a:t>
            </a:r>
            <a:r>
              <a:rPr lang="en-US" sz="2400" b="1">
                <a:solidFill>
                  <a:schemeClr val="tx1"/>
                </a:solidFill>
              </a:rPr>
              <a:t> Grade Roundabout</a:t>
            </a:r>
            <a:endParaRPr lang="en-US" sz="24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318227" y="1828800"/>
            <a:ext cx="8507546" cy="2362200"/>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228600">
              <a:buFont typeface="Wingdings" panose="05000000000000000000" pitchFamily="2" charset="2"/>
              <a:buChar char="Ø"/>
            </a:pPr>
            <a:r>
              <a:rPr lang="en-US" b="0">
                <a:solidFill>
                  <a:schemeClr val="tx1"/>
                </a:solidFill>
                <a:latin typeface="+mj-lt"/>
              </a:rPr>
              <a:t>Construct new roundabout</a:t>
            </a:r>
          </a:p>
          <a:p>
            <a:pPr marL="228600" indent="-228600">
              <a:buFont typeface="Wingdings" panose="05000000000000000000" pitchFamily="2" charset="2"/>
              <a:buChar char="Ø"/>
            </a:pPr>
            <a:r>
              <a:rPr lang="en-US" b="0">
                <a:solidFill>
                  <a:schemeClr val="tx1"/>
                </a:solidFill>
                <a:latin typeface="+mj-lt"/>
              </a:rPr>
              <a:t>Total estimated project cost: $5.4 million</a:t>
            </a:r>
          </a:p>
          <a:p>
            <a:pPr marL="228600" indent="-228600">
              <a:buFont typeface="Wingdings" panose="05000000000000000000" pitchFamily="2" charset="2"/>
              <a:buChar char="Ø"/>
            </a:pPr>
            <a:r>
              <a:rPr lang="en-US" b="0">
                <a:solidFill>
                  <a:schemeClr val="tx1"/>
                </a:solidFill>
                <a:latin typeface="+mj-lt"/>
              </a:rPr>
              <a:t>Start Construction Summer 2025</a:t>
            </a:r>
          </a:p>
        </p:txBody>
      </p:sp>
      <p:pic>
        <p:nvPicPr>
          <p:cNvPr id="2" name="Picture 1" descr="A roundabout with cars and trees&#10;&#10;Description automatically generated">
            <a:extLst>
              <a:ext uri="{FF2B5EF4-FFF2-40B4-BE49-F238E27FC236}">
                <a16:creationId xmlns:a16="http://schemas.microsoft.com/office/drawing/2014/main" id="{5936E4D8-6A74-E988-AE83-D83A2304B5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7337" y="3607524"/>
            <a:ext cx="5778624" cy="3250476"/>
          </a:xfrm>
          <a:prstGeom prst="rect">
            <a:avLst/>
          </a:prstGeom>
        </p:spPr>
      </p:pic>
    </p:spTree>
    <p:extLst>
      <p:ext uri="{BB962C8B-B14F-4D97-AF65-F5344CB8AC3E}">
        <p14:creationId xmlns:p14="http://schemas.microsoft.com/office/powerpoint/2010/main" val="3291729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82A192-FE27-4A1E-AF0C-96E61EADE511}"/>
              </a:ext>
            </a:extLst>
          </p:cNvPr>
          <p:cNvSpPr>
            <a:spLocks noGrp="1"/>
          </p:cNvSpPr>
          <p:nvPr>
            <p:ph type="title"/>
          </p:nvPr>
        </p:nvSpPr>
        <p:spPr>
          <a:xfrm>
            <a:off x="209551" y="867783"/>
            <a:ext cx="8305800" cy="743712"/>
          </a:xfrm>
        </p:spPr>
        <p:txBody>
          <a:bodyPr>
            <a:noAutofit/>
          </a:bodyPr>
          <a:lstStyle/>
          <a:p>
            <a:pPr algn="ctr"/>
            <a:r>
              <a:rPr lang="en-US" sz="3200"/>
              <a:t>Davis Road Bridge Replacement and Road Widening Project</a:t>
            </a:r>
          </a:p>
        </p:txBody>
      </p:sp>
      <p:sp>
        <p:nvSpPr>
          <p:cNvPr id="5" name="Title 2">
            <a:extLst>
              <a:ext uri="{FF2B5EF4-FFF2-40B4-BE49-F238E27FC236}">
                <a16:creationId xmlns:a16="http://schemas.microsoft.com/office/drawing/2014/main" id="{CBC83A0B-745E-4065-AFE2-6CEDCCA67DBF}"/>
              </a:ext>
            </a:extLst>
          </p:cNvPr>
          <p:cNvSpPr txBox="1">
            <a:spLocks/>
          </p:cNvSpPr>
          <p:nvPr/>
        </p:nvSpPr>
        <p:spPr>
          <a:xfrm>
            <a:off x="561975" y="1611495"/>
            <a:ext cx="5943599" cy="457200"/>
          </a:xfrm>
          <a:prstGeom prst="rect">
            <a:avLst/>
          </a:prstGeom>
          <a:solidFill>
            <a:schemeClr val="bg1"/>
          </a:solidFill>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182880" indent="-274320">
              <a:buFont typeface="Wingdings" panose="05000000000000000000" pitchFamily="2" charset="2"/>
              <a:buChar char="Ø"/>
            </a:pPr>
            <a:r>
              <a:rPr lang="en-US" sz="2600" u="sng">
                <a:solidFill>
                  <a:schemeClr val="tx1"/>
                </a:solidFill>
              </a:rPr>
              <a:t>Project Limits:  </a:t>
            </a:r>
            <a:r>
              <a:rPr lang="en-US" sz="2100">
                <a:solidFill>
                  <a:schemeClr val="tx1"/>
                </a:solidFill>
              </a:rPr>
              <a:t>Blanco Road to Reservation Road</a:t>
            </a:r>
          </a:p>
        </p:txBody>
      </p:sp>
      <p:sp>
        <p:nvSpPr>
          <p:cNvPr id="8" name="Title 2">
            <a:extLst>
              <a:ext uri="{FF2B5EF4-FFF2-40B4-BE49-F238E27FC236}">
                <a16:creationId xmlns:a16="http://schemas.microsoft.com/office/drawing/2014/main" id="{19C73918-27D8-4291-8E9B-42128423C71D}"/>
              </a:ext>
            </a:extLst>
          </p:cNvPr>
          <p:cNvSpPr txBox="1">
            <a:spLocks/>
          </p:cNvSpPr>
          <p:nvPr/>
        </p:nvSpPr>
        <p:spPr>
          <a:xfrm>
            <a:off x="561975" y="2326161"/>
            <a:ext cx="5410200" cy="1982277"/>
          </a:xfrm>
          <a:prstGeom prst="rect">
            <a:avLst/>
          </a:prstGeom>
          <a:solidFill>
            <a:schemeClr val="bg1"/>
          </a:solidFill>
        </p:spPr>
        <p:txBody>
          <a:bodyPr vert="horz" lIns="0" rIns="0" bIns="0" anchor="b">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indent="-274320">
              <a:buFont typeface="Wingdings" panose="05000000000000000000" pitchFamily="2" charset="2"/>
              <a:buChar char="Ø"/>
            </a:pPr>
            <a:r>
              <a:rPr lang="en-US" sz="2600" u="sng">
                <a:solidFill>
                  <a:schemeClr val="tx1"/>
                </a:solidFill>
              </a:rPr>
              <a:t>Project Elements</a:t>
            </a:r>
          </a:p>
          <a:p>
            <a:pPr marL="285750" indent="-285750">
              <a:buFont typeface="Arial" panose="020B0604020202020204" pitchFamily="34" charset="0"/>
              <a:buChar char="•"/>
            </a:pPr>
            <a:r>
              <a:rPr lang="en-US" sz="1800">
                <a:solidFill>
                  <a:schemeClr val="tx1"/>
                </a:solidFill>
              </a:rPr>
              <a:t>All weather crossing over Salinas River</a:t>
            </a:r>
          </a:p>
          <a:p>
            <a:pPr marL="285750" indent="-285750">
              <a:buFont typeface="Arial" panose="020B0604020202020204" pitchFamily="34" charset="0"/>
              <a:buChar char="•"/>
            </a:pPr>
            <a:r>
              <a:rPr lang="en-US" sz="1800">
                <a:solidFill>
                  <a:schemeClr val="tx1"/>
                </a:solidFill>
              </a:rPr>
              <a:t>Four-lane Davis Road</a:t>
            </a:r>
          </a:p>
          <a:p>
            <a:pPr marL="285750" indent="-285750">
              <a:buFont typeface="Arial" panose="020B0604020202020204" pitchFamily="34" charset="0"/>
              <a:buChar char="•"/>
            </a:pPr>
            <a:r>
              <a:rPr lang="en-US" sz="1800">
                <a:solidFill>
                  <a:schemeClr val="tx1"/>
                </a:solidFill>
              </a:rPr>
              <a:t>Roundabout at Reservation/Davis Intersection</a:t>
            </a:r>
          </a:p>
          <a:p>
            <a:pPr marL="285750" indent="-285750">
              <a:buFont typeface="Arial" panose="020B0604020202020204" pitchFamily="34" charset="0"/>
              <a:buChar char="•"/>
            </a:pPr>
            <a:r>
              <a:rPr lang="en-US" sz="1800">
                <a:solidFill>
                  <a:schemeClr val="tx1"/>
                </a:solidFill>
              </a:rPr>
              <a:t>Class II bike lanes along Davis Road </a:t>
            </a:r>
          </a:p>
          <a:p>
            <a:pPr marL="285750" indent="-285750">
              <a:buFont typeface="Arial" panose="020B0604020202020204" pitchFamily="34" charset="0"/>
              <a:buChar char="•"/>
            </a:pPr>
            <a:r>
              <a:rPr lang="en-US" sz="1800">
                <a:solidFill>
                  <a:schemeClr val="tx1"/>
                </a:solidFill>
              </a:rPr>
              <a:t>Bus Queue jump lane at Davis Rd/Blanco Rd </a:t>
            </a:r>
          </a:p>
          <a:p>
            <a:pPr marL="285750" indent="-285750">
              <a:buFont typeface="Arial" panose="020B0604020202020204" pitchFamily="34" charset="0"/>
              <a:buChar char="•"/>
            </a:pPr>
            <a:r>
              <a:rPr lang="en-US" sz="1800">
                <a:solidFill>
                  <a:schemeClr val="tx1"/>
                </a:solidFill>
              </a:rPr>
              <a:t>Intersection improvements at Foster and Hitchcock</a:t>
            </a:r>
          </a:p>
        </p:txBody>
      </p:sp>
      <p:sp>
        <p:nvSpPr>
          <p:cNvPr id="9" name="Title 2">
            <a:extLst>
              <a:ext uri="{FF2B5EF4-FFF2-40B4-BE49-F238E27FC236}">
                <a16:creationId xmlns:a16="http://schemas.microsoft.com/office/drawing/2014/main" id="{16F81621-3E8C-4385-BFBE-3E45919DD524}"/>
              </a:ext>
            </a:extLst>
          </p:cNvPr>
          <p:cNvSpPr txBox="1">
            <a:spLocks/>
          </p:cNvSpPr>
          <p:nvPr/>
        </p:nvSpPr>
        <p:spPr>
          <a:xfrm>
            <a:off x="561975" y="4286026"/>
            <a:ext cx="7953376" cy="2057400"/>
          </a:xfrm>
          <a:prstGeom prst="rect">
            <a:avLst/>
          </a:prstGeom>
          <a:solidFill>
            <a:schemeClr val="bg1"/>
          </a:solidFill>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182880" indent="-274320">
              <a:buFont typeface="Wingdings" panose="05000000000000000000" pitchFamily="2" charset="2"/>
              <a:buChar char="Ø"/>
            </a:pPr>
            <a:r>
              <a:rPr lang="en-US" sz="2400" u="sng">
                <a:solidFill>
                  <a:schemeClr val="tx1"/>
                </a:solidFill>
              </a:rPr>
              <a:t>Right-of-way Needs</a:t>
            </a:r>
          </a:p>
          <a:p>
            <a:pPr marL="182880" indent="-274320">
              <a:buFont typeface="Wingdings" panose="05000000000000000000" pitchFamily="2" charset="2"/>
              <a:buChar char="Ø"/>
            </a:pPr>
            <a:r>
              <a:rPr lang="en-US" sz="1800">
                <a:solidFill>
                  <a:schemeClr val="tx1"/>
                </a:solidFill>
              </a:rPr>
              <a:t>Easements from 16 parcels along Davis Road needed for road and utility purpose</a:t>
            </a:r>
          </a:p>
          <a:p>
            <a:pPr marL="182880" indent="-274320">
              <a:buFont typeface="Wingdings" panose="05000000000000000000" pitchFamily="2" charset="2"/>
              <a:buChar char="Ø"/>
            </a:pPr>
            <a:r>
              <a:rPr lang="en-US" sz="1800">
                <a:solidFill>
                  <a:schemeClr val="tx1"/>
                </a:solidFill>
              </a:rPr>
              <a:t>All easements been appraised and offers presented to owners</a:t>
            </a:r>
          </a:p>
          <a:p>
            <a:pPr marL="182880" indent="-274320">
              <a:buFont typeface="Wingdings" panose="05000000000000000000" pitchFamily="2" charset="2"/>
              <a:buChar char="Ø"/>
            </a:pPr>
            <a:r>
              <a:rPr lang="en-US" sz="1800">
                <a:solidFill>
                  <a:schemeClr val="tx1"/>
                </a:solidFill>
              </a:rPr>
              <a:t>Easements secured for most parcels</a:t>
            </a:r>
          </a:p>
          <a:p>
            <a:pPr marL="182880" indent="-274320">
              <a:buFont typeface="Wingdings" panose="05000000000000000000" pitchFamily="2" charset="2"/>
              <a:buChar char="Ø"/>
            </a:pPr>
            <a:r>
              <a:rPr lang="en-US" sz="1800">
                <a:solidFill>
                  <a:schemeClr val="tx1"/>
                </a:solidFill>
              </a:rPr>
              <a:t>Negotiating contract language on two remaining parcels</a:t>
            </a:r>
          </a:p>
          <a:p>
            <a:pPr marL="182880" indent="-274320">
              <a:buFont typeface="Wingdings" panose="05000000000000000000" pitchFamily="2" charset="2"/>
              <a:buChar char="Ø"/>
            </a:pPr>
            <a:endParaRPr lang="en-US" sz="1400">
              <a:solidFill>
                <a:schemeClr val="tx1"/>
              </a:solidFill>
            </a:endParaRPr>
          </a:p>
        </p:txBody>
      </p:sp>
    </p:spTree>
    <p:extLst>
      <p:ext uri="{BB962C8B-B14F-4D97-AF65-F5344CB8AC3E}">
        <p14:creationId xmlns:p14="http://schemas.microsoft.com/office/powerpoint/2010/main" val="4176086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B79CF-F486-4046-AF6D-F3334BB79FED}"/>
              </a:ext>
            </a:extLst>
          </p:cNvPr>
          <p:cNvSpPr>
            <a:spLocks noGrp="1"/>
          </p:cNvSpPr>
          <p:nvPr>
            <p:ph type="title"/>
          </p:nvPr>
        </p:nvSpPr>
        <p:spPr>
          <a:xfrm>
            <a:off x="457200" y="704088"/>
            <a:ext cx="8229600" cy="667512"/>
          </a:xfrm>
        </p:spPr>
        <p:txBody>
          <a:bodyPr>
            <a:normAutofit/>
          </a:bodyPr>
          <a:lstStyle/>
          <a:p>
            <a:r>
              <a:rPr lang="en-US" sz="3200" b="1">
                <a:ea typeface="Cambria" panose="02040503050406030204" pitchFamily="18" charset="0"/>
              </a:rPr>
              <a:t>Pavement Condition Index (PCI)</a:t>
            </a:r>
          </a:p>
        </p:txBody>
      </p:sp>
      <p:sp>
        <p:nvSpPr>
          <p:cNvPr id="4" name="Slide Number Placeholder 3">
            <a:extLst>
              <a:ext uri="{FF2B5EF4-FFF2-40B4-BE49-F238E27FC236}">
                <a16:creationId xmlns:a16="http://schemas.microsoft.com/office/drawing/2014/main" id="{864E3C89-8FC2-4A4B-A995-B4EE70808DAA}"/>
              </a:ext>
            </a:extLst>
          </p:cNvPr>
          <p:cNvSpPr>
            <a:spLocks noGrp="1"/>
          </p:cNvSpPr>
          <p:nvPr>
            <p:ph type="sldNum" sz="quarter" idx="12"/>
          </p:nvPr>
        </p:nvSpPr>
        <p:spPr/>
        <p:txBody>
          <a:bodyPr/>
          <a:lstStyle/>
          <a:p>
            <a:fld id="{2B36CA57-5F2F-4ABC-9C05-9D94F8154D66}" type="slidenum">
              <a:rPr lang="en-US" smtClean="0"/>
              <a:pPr/>
              <a:t>4</a:t>
            </a:fld>
            <a:endParaRPr lang="en-US"/>
          </a:p>
        </p:txBody>
      </p:sp>
      <p:pic>
        <p:nvPicPr>
          <p:cNvPr id="5" name="Picture 4" descr="A screenshot of a cell phone&#10;&#10;Description automatically generated">
            <a:extLst>
              <a:ext uri="{FF2B5EF4-FFF2-40B4-BE49-F238E27FC236}">
                <a16:creationId xmlns:a16="http://schemas.microsoft.com/office/drawing/2014/main" id="{BF6E6C6E-4000-45AF-B509-B95F25E5E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749755"/>
            <a:ext cx="4815315" cy="2651045"/>
          </a:xfrm>
          <a:prstGeom prst="rect">
            <a:avLst/>
          </a:prstGeom>
        </p:spPr>
      </p:pic>
      <p:sp>
        <p:nvSpPr>
          <p:cNvPr id="6" name="TextBox 5">
            <a:extLst>
              <a:ext uri="{FF2B5EF4-FFF2-40B4-BE49-F238E27FC236}">
                <a16:creationId xmlns:a16="http://schemas.microsoft.com/office/drawing/2014/main" id="{53DBCAEA-D37E-4076-A0A3-9EC9A7821A85}"/>
              </a:ext>
            </a:extLst>
          </p:cNvPr>
          <p:cNvSpPr txBox="1"/>
          <p:nvPr/>
        </p:nvSpPr>
        <p:spPr>
          <a:xfrm>
            <a:off x="4023885" y="1371600"/>
            <a:ext cx="3185685" cy="2085186"/>
          </a:xfrm>
          <a:prstGeom prst="rect">
            <a:avLst/>
          </a:prstGeom>
          <a:noFill/>
        </p:spPr>
        <p:txBody>
          <a:bodyPr wrap="square" rtlCol="0">
            <a:spAutoFit/>
          </a:bodyPr>
          <a:lstStyle/>
          <a:p>
            <a:pPr>
              <a:spcAft>
                <a:spcPts val="300"/>
              </a:spcAft>
            </a:pPr>
            <a:r>
              <a:rPr lang="en-US" sz="1400" u="sng">
                <a:latin typeface="+mj-lt"/>
              </a:rPr>
              <a:t>Portland Cement Concrete Distresses</a:t>
            </a:r>
          </a:p>
          <a:p>
            <a:pPr marL="171450" indent="-171450">
              <a:spcAft>
                <a:spcPts val="300"/>
              </a:spcAft>
              <a:buFont typeface="Arial" panose="020B0604020202020204" pitchFamily="34" charset="0"/>
              <a:buChar char="•"/>
            </a:pPr>
            <a:r>
              <a:rPr lang="en-US" sz="1400">
                <a:latin typeface="+mj-lt"/>
              </a:rPr>
              <a:t>Corner Break</a:t>
            </a:r>
          </a:p>
          <a:p>
            <a:pPr marL="171450" indent="-171450">
              <a:spcAft>
                <a:spcPts val="300"/>
              </a:spcAft>
              <a:buFont typeface="Arial" panose="020B0604020202020204" pitchFamily="34" charset="0"/>
              <a:buChar char="•"/>
            </a:pPr>
            <a:r>
              <a:rPr lang="en-US" sz="1400">
                <a:latin typeface="+mj-lt"/>
              </a:rPr>
              <a:t>Divided Slab</a:t>
            </a:r>
          </a:p>
          <a:p>
            <a:pPr marL="171450" indent="-171450">
              <a:spcAft>
                <a:spcPts val="300"/>
              </a:spcAft>
              <a:buFont typeface="Arial" panose="020B0604020202020204" pitchFamily="34" charset="0"/>
              <a:buChar char="•"/>
            </a:pPr>
            <a:r>
              <a:rPr lang="en-US" sz="1400">
                <a:latin typeface="+mj-lt"/>
              </a:rPr>
              <a:t>Faulting</a:t>
            </a:r>
          </a:p>
          <a:p>
            <a:pPr marL="171450" indent="-171450">
              <a:spcAft>
                <a:spcPts val="300"/>
              </a:spcAft>
              <a:buFont typeface="Arial" panose="020B0604020202020204" pitchFamily="34" charset="0"/>
              <a:buChar char="•"/>
            </a:pPr>
            <a:r>
              <a:rPr lang="en-US" sz="1400">
                <a:latin typeface="+mj-lt"/>
              </a:rPr>
              <a:t>Longitudinal/Transverse Cracking</a:t>
            </a:r>
          </a:p>
          <a:p>
            <a:pPr marL="171450" indent="-171450">
              <a:spcAft>
                <a:spcPts val="300"/>
              </a:spcAft>
              <a:buFont typeface="Arial" panose="020B0604020202020204" pitchFamily="34" charset="0"/>
              <a:buChar char="•"/>
            </a:pPr>
            <a:r>
              <a:rPr lang="en-US" sz="1400">
                <a:latin typeface="+mj-lt"/>
              </a:rPr>
              <a:t>Patching and Utility Cuts</a:t>
            </a:r>
          </a:p>
          <a:p>
            <a:pPr marL="171450" indent="-171450">
              <a:spcAft>
                <a:spcPts val="300"/>
              </a:spcAft>
              <a:buFont typeface="Arial" panose="020B0604020202020204" pitchFamily="34" charset="0"/>
              <a:buChar char="•"/>
            </a:pPr>
            <a:r>
              <a:rPr lang="en-US" sz="1400">
                <a:latin typeface="+mj-lt"/>
              </a:rPr>
              <a:t>Scaling/Map Cracking/Crazing</a:t>
            </a:r>
          </a:p>
          <a:p>
            <a:pPr marL="171450" indent="-171450">
              <a:spcAft>
                <a:spcPts val="300"/>
              </a:spcAft>
              <a:buFont typeface="Arial" panose="020B0604020202020204" pitchFamily="34" charset="0"/>
              <a:buChar char="•"/>
            </a:pPr>
            <a:r>
              <a:rPr lang="en-US" sz="1400">
                <a:latin typeface="+mj-lt"/>
              </a:rPr>
              <a:t>Spalling</a:t>
            </a:r>
          </a:p>
        </p:txBody>
      </p:sp>
      <p:sp>
        <p:nvSpPr>
          <p:cNvPr id="8" name="TextBox 7">
            <a:extLst>
              <a:ext uri="{FF2B5EF4-FFF2-40B4-BE49-F238E27FC236}">
                <a16:creationId xmlns:a16="http://schemas.microsoft.com/office/drawing/2014/main" id="{7CAC3524-0E4A-432F-A917-0A5D3881CF10}"/>
              </a:ext>
            </a:extLst>
          </p:cNvPr>
          <p:cNvSpPr txBox="1"/>
          <p:nvPr/>
        </p:nvSpPr>
        <p:spPr>
          <a:xfrm>
            <a:off x="953812" y="1371600"/>
            <a:ext cx="3185685" cy="2339102"/>
          </a:xfrm>
          <a:prstGeom prst="rect">
            <a:avLst/>
          </a:prstGeom>
          <a:noFill/>
        </p:spPr>
        <p:txBody>
          <a:bodyPr wrap="square" rtlCol="0">
            <a:spAutoFit/>
          </a:bodyPr>
          <a:lstStyle/>
          <a:p>
            <a:pPr>
              <a:spcAft>
                <a:spcPts val="300"/>
              </a:spcAft>
            </a:pPr>
            <a:r>
              <a:rPr lang="en-US" sz="1400" u="sng">
                <a:latin typeface="+mj-lt"/>
              </a:rPr>
              <a:t>Asphalt Concrete Distresses</a:t>
            </a:r>
          </a:p>
          <a:p>
            <a:pPr marL="171450" indent="-171450">
              <a:spcAft>
                <a:spcPts val="300"/>
              </a:spcAft>
              <a:buFont typeface="Arial" panose="020B0604020202020204" pitchFamily="34" charset="0"/>
              <a:buChar char="•"/>
            </a:pPr>
            <a:r>
              <a:rPr lang="en-US" sz="1400">
                <a:latin typeface="+mj-lt"/>
              </a:rPr>
              <a:t>Alligator or Fatigue Cracking</a:t>
            </a:r>
          </a:p>
          <a:p>
            <a:pPr marL="171450" indent="-171450">
              <a:spcAft>
                <a:spcPts val="300"/>
              </a:spcAft>
              <a:buFont typeface="Arial" panose="020B0604020202020204" pitchFamily="34" charset="0"/>
              <a:buChar char="•"/>
            </a:pPr>
            <a:r>
              <a:rPr lang="en-US" sz="1400">
                <a:latin typeface="+mj-lt"/>
              </a:rPr>
              <a:t>Block Cracking</a:t>
            </a:r>
          </a:p>
          <a:p>
            <a:pPr marL="171450" indent="-171450">
              <a:spcAft>
                <a:spcPts val="300"/>
              </a:spcAft>
              <a:buFont typeface="Arial" panose="020B0604020202020204" pitchFamily="34" charset="0"/>
              <a:buChar char="•"/>
            </a:pPr>
            <a:r>
              <a:rPr lang="en-US" sz="1400">
                <a:latin typeface="+mj-lt"/>
              </a:rPr>
              <a:t>Distortions</a:t>
            </a:r>
          </a:p>
          <a:p>
            <a:pPr marL="171450" indent="-171450">
              <a:spcAft>
                <a:spcPts val="300"/>
              </a:spcAft>
              <a:buFont typeface="Arial" panose="020B0604020202020204" pitchFamily="34" charset="0"/>
              <a:buChar char="•"/>
            </a:pPr>
            <a:r>
              <a:rPr lang="en-US" sz="1400">
                <a:latin typeface="+mj-lt"/>
              </a:rPr>
              <a:t>Longitudinal/Transverse Cracking</a:t>
            </a:r>
          </a:p>
          <a:p>
            <a:pPr marL="171450" indent="-171450">
              <a:spcAft>
                <a:spcPts val="300"/>
              </a:spcAft>
              <a:buFont typeface="Arial" panose="020B0604020202020204" pitchFamily="34" charset="0"/>
              <a:buChar char="•"/>
            </a:pPr>
            <a:r>
              <a:rPr lang="en-US" sz="1400">
                <a:latin typeface="+mj-lt"/>
              </a:rPr>
              <a:t>Patching and Utility Cuts</a:t>
            </a:r>
          </a:p>
          <a:p>
            <a:pPr marL="171450" indent="-171450">
              <a:spcAft>
                <a:spcPts val="300"/>
              </a:spcAft>
              <a:buFont typeface="Arial" panose="020B0604020202020204" pitchFamily="34" charset="0"/>
              <a:buChar char="•"/>
            </a:pPr>
            <a:r>
              <a:rPr lang="en-US" sz="1400">
                <a:latin typeface="+mj-lt"/>
              </a:rPr>
              <a:t>Rutting and Depressions</a:t>
            </a:r>
          </a:p>
          <a:p>
            <a:pPr marL="171450" indent="-171450">
              <a:spcAft>
                <a:spcPts val="300"/>
              </a:spcAft>
              <a:buFont typeface="Arial" panose="020B0604020202020204" pitchFamily="34" charset="0"/>
              <a:buChar char="•"/>
            </a:pPr>
            <a:r>
              <a:rPr lang="en-US" sz="1400">
                <a:latin typeface="+mj-lt"/>
              </a:rPr>
              <a:t>Raveling</a:t>
            </a:r>
          </a:p>
          <a:p>
            <a:pPr marL="171450" indent="-171450">
              <a:spcAft>
                <a:spcPts val="300"/>
              </a:spcAft>
              <a:buFont typeface="Arial" panose="020B0604020202020204" pitchFamily="34" charset="0"/>
              <a:buChar char="•"/>
            </a:pPr>
            <a:r>
              <a:rPr lang="en-US" sz="1400">
                <a:latin typeface="+mj-lt"/>
              </a:rPr>
              <a:t>Weathering</a:t>
            </a:r>
          </a:p>
        </p:txBody>
      </p:sp>
    </p:spTree>
    <p:extLst>
      <p:ext uri="{BB962C8B-B14F-4D97-AF65-F5344CB8AC3E}">
        <p14:creationId xmlns:p14="http://schemas.microsoft.com/office/powerpoint/2010/main" val="2405935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5683" t="3334" r="4253" b="17777"/>
          <a:stretch/>
        </p:blipFill>
        <p:spPr>
          <a:xfrm>
            <a:off x="1295400" y="86200"/>
            <a:ext cx="6477000" cy="6780944"/>
          </a:xfrm>
          <a:prstGeom prst="rect">
            <a:avLst/>
          </a:prstGeom>
        </p:spPr>
      </p:pic>
      <p:sp>
        <p:nvSpPr>
          <p:cNvPr id="3" name="Title 2"/>
          <p:cNvSpPr>
            <a:spLocks noGrp="1"/>
          </p:cNvSpPr>
          <p:nvPr>
            <p:ph type="title"/>
          </p:nvPr>
        </p:nvSpPr>
        <p:spPr>
          <a:xfrm>
            <a:off x="1524000" y="304800"/>
            <a:ext cx="2590800" cy="533400"/>
          </a:xfrm>
          <a:solidFill>
            <a:srgbClr val="FFE48F">
              <a:alpha val="74000"/>
            </a:srgbClr>
          </a:solidFill>
          <a:ln w="3175">
            <a:solidFill>
              <a:schemeClr val="tx1"/>
            </a:solidFill>
          </a:ln>
        </p:spPr>
        <p:txBody>
          <a:bodyPr>
            <a:normAutofit fontScale="90000"/>
          </a:bodyPr>
          <a:lstStyle/>
          <a:p>
            <a:pPr algn="ctr"/>
            <a:r>
              <a:rPr lang="en-US" sz="2000">
                <a:solidFill>
                  <a:schemeClr val="tx1"/>
                </a:solidFill>
              </a:rPr>
              <a:t>Project Limits</a:t>
            </a:r>
            <a:br>
              <a:rPr lang="en-US" sz="4000">
                <a:solidFill>
                  <a:schemeClr val="tx1"/>
                </a:solidFill>
              </a:rPr>
            </a:br>
            <a:r>
              <a:rPr lang="en-US" sz="1600">
                <a:solidFill>
                  <a:schemeClr val="tx1"/>
                </a:solidFill>
              </a:rPr>
              <a:t>Blanco Road to Reservation Road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 y="381000"/>
            <a:ext cx="7772400" cy="762000"/>
          </a:xfrm>
        </p:spPr>
        <p:txBody>
          <a:bodyPr>
            <a:noAutofit/>
          </a:bodyPr>
          <a:lstStyle/>
          <a:p>
            <a:pPr algn="ctr"/>
            <a:r>
              <a:rPr lang="en-US" sz="3600"/>
              <a:t>Project Status</a:t>
            </a:r>
          </a:p>
        </p:txBody>
      </p:sp>
      <p:sp>
        <p:nvSpPr>
          <p:cNvPr id="3" name="TextBox 2"/>
          <p:cNvSpPr txBox="1"/>
          <p:nvPr/>
        </p:nvSpPr>
        <p:spPr>
          <a:xfrm>
            <a:off x="609600" y="1295400"/>
            <a:ext cx="8229600" cy="507831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Project Status.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Final Design complete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Project is in the Right-of-way Phase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prstClr val="black"/>
                </a:solidFill>
                <a:latin typeface="Calibri"/>
              </a:rPr>
              <a:t>Permits have been obtained for the Project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Gas transmission main relocation complete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Current Items of work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Coordinating with impacted utility companies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Negotiating road and construction easements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Schedule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Fall 2025: Complete R/W phase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Summer 2025: Overhead utility relocations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Summer 2026: Start Construction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Fall 2028: Complete construction</a:t>
            </a:r>
          </a:p>
        </p:txBody>
      </p:sp>
    </p:spTree>
    <p:extLst>
      <p:ext uri="{BB962C8B-B14F-4D97-AF65-F5344CB8AC3E}">
        <p14:creationId xmlns:p14="http://schemas.microsoft.com/office/powerpoint/2010/main" val="1379341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33400"/>
          </a:xfrm>
        </p:spPr>
        <p:txBody>
          <a:bodyPr>
            <a:normAutofit/>
          </a:bodyPr>
          <a:lstStyle/>
          <a:p>
            <a:pPr algn="ctr"/>
            <a:r>
              <a:rPr lang="en-US" sz="3000" b="1">
                <a:solidFill>
                  <a:schemeClr val="tx1"/>
                </a:solidFill>
              </a:rPr>
              <a:t>OTHER PLANNED PROJECTS</a:t>
            </a:r>
            <a:endParaRPr lang="en-US" sz="3000" b="1"/>
          </a:p>
        </p:txBody>
      </p:sp>
      <p:sp>
        <p:nvSpPr>
          <p:cNvPr id="3" name="Content Placeholder 2"/>
          <p:cNvSpPr>
            <a:spLocks noGrp="1"/>
          </p:cNvSpPr>
          <p:nvPr>
            <p:ph idx="1"/>
          </p:nvPr>
        </p:nvSpPr>
        <p:spPr>
          <a:xfrm>
            <a:off x="457200" y="1935480"/>
            <a:ext cx="8229600" cy="4922520"/>
          </a:xfrm>
        </p:spPr>
        <p:txBody>
          <a:bodyPr>
            <a:normAutofit/>
          </a:bodyPr>
          <a:lstStyle/>
          <a:p>
            <a:pPr>
              <a:buFont typeface="Wingdings" panose="05000000000000000000" pitchFamily="2" charset="2"/>
              <a:buChar char="Ø"/>
            </a:pPr>
            <a:r>
              <a:rPr lang="en-US" sz="2400">
                <a:latin typeface="+mj-lt"/>
              </a:rPr>
              <a:t>Continue Pavement reconstruction on Old Stage Road - Design</a:t>
            </a:r>
          </a:p>
          <a:p>
            <a:pPr>
              <a:buFont typeface="Wingdings" panose="05000000000000000000" pitchFamily="2" charset="2"/>
              <a:buChar char="Ø"/>
            </a:pPr>
            <a:r>
              <a:rPr lang="en-US" sz="2400">
                <a:latin typeface="+mj-lt"/>
              </a:rPr>
              <a:t>Carmel Valley Road, 4 lane – Design</a:t>
            </a:r>
          </a:p>
          <a:p>
            <a:pPr>
              <a:buFont typeface="Wingdings" panose="05000000000000000000" pitchFamily="2" charset="2"/>
              <a:buChar char="Ø"/>
            </a:pPr>
            <a:r>
              <a:rPr lang="en-US" sz="2400">
                <a:latin typeface="+mj-lt"/>
              </a:rPr>
              <a:t>Jolon Road – Design and repair</a:t>
            </a:r>
          </a:p>
          <a:p>
            <a:pPr>
              <a:buFont typeface="Wingdings" panose="05000000000000000000" pitchFamily="2" charset="2"/>
              <a:buChar char="Ø"/>
            </a:pPr>
            <a:r>
              <a:rPr lang="en-US" sz="2400">
                <a:latin typeface="+mj-lt"/>
              </a:rPr>
              <a:t>Monte Road Bridge Painting</a:t>
            </a:r>
          </a:p>
          <a:p>
            <a:pPr>
              <a:buFont typeface="Wingdings" panose="05000000000000000000" pitchFamily="2" charset="2"/>
              <a:buChar char="Ø"/>
            </a:pPr>
            <a:r>
              <a:rPr lang="en-US" sz="2400">
                <a:latin typeface="+mj-lt"/>
              </a:rPr>
              <a:t>ATP-grant funded projects in Castroville, </a:t>
            </a:r>
            <a:r>
              <a:rPr lang="en-US" sz="2400" err="1">
                <a:latin typeface="+mj-lt"/>
              </a:rPr>
              <a:t>Chualar</a:t>
            </a:r>
            <a:r>
              <a:rPr lang="en-US" sz="2400">
                <a:latin typeface="+mj-lt"/>
              </a:rPr>
              <a:t>, and San Ardo – in Design</a:t>
            </a:r>
          </a:p>
          <a:p>
            <a:pPr>
              <a:buFont typeface="Wingdings" panose="05000000000000000000" pitchFamily="2" charset="2"/>
              <a:buChar char="Ø"/>
            </a:pPr>
            <a:endParaRPr lang="en-US" sz="2400">
              <a:latin typeface="+mj-lt"/>
            </a:endParaRPr>
          </a:p>
          <a:p>
            <a:pPr marL="0" indent="0">
              <a:buNone/>
            </a:pPr>
            <a:endParaRPr lang="en-US" sz="2800"/>
          </a:p>
          <a:p>
            <a:pPr marL="0" indent="0">
              <a:buNone/>
            </a:pPr>
            <a:endParaRPr lang="en-US"/>
          </a:p>
        </p:txBody>
      </p:sp>
    </p:spTree>
    <p:extLst>
      <p:ext uri="{BB962C8B-B14F-4D97-AF65-F5344CB8AC3E}">
        <p14:creationId xmlns:p14="http://schemas.microsoft.com/office/powerpoint/2010/main" val="785202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33400"/>
          </a:xfrm>
        </p:spPr>
        <p:txBody>
          <a:bodyPr>
            <a:normAutofit/>
          </a:bodyPr>
          <a:lstStyle/>
          <a:p>
            <a:pPr algn="ctr"/>
            <a:r>
              <a:rPr lang="en-US" sz="3000" b="1">
                <a:solidFill>
                  <a:schemeClr val="tx1"/>
                </a:solidFill>
              </a:rPr>
              <a:t>OTHER PLANNED PROJECTS</a:t>
            </a:r>
            <a:endParaRPr lang="en-US" sz="3000" b="1"/>
          </a:p>
        </p:txBody>
      </p:sp>
      <p:sp>
        <p:nvSpPr>
          <p:cNvPr id="3" name="Content Placeholder 2"/>
          <p:cNvSpPr>
            <a:spLocks noGrp="1"/>
          </p:cNvSpPr>
          <p:nvPr>
            <p:ph idx="1"/>
          </p:nvPr>
        </p:nvSpPr>
        <p:spPr>
          <a:xfrm>
            <a:off x="457200" y="1935480"/>
            <a:ext cx="8229600" cy="4922520"/>
          </a:xfrm>
        </p:spPr>
        <p:txBody>
          <a:bodyPr>
            <a:normAutofit/>
          </a:bodyPr>
          <a:lstStyle/>
          <a:p>
            <a:pPr>
              <a:buFont typeface="Wingdings" panose="05000000000000000000" pitchFamily="2" charset="2"/>
              <a:buChar char="Ø"/>
            </a:pPr>
            <a:r>
              <a:rPr lang="en-US" sz="2400">
                <a:latin typeface="+mj-lt"/>
              </a:rPr>
              <a:t>Continue Pavement reconstruction on Old Stage Road</a:t>
            </a:r>
          </a:p>
          <a:p>
            <a:pPr>
              <a:buFont typeface="Wingdings" panose="05000000000000000000" pitchFamily="2" charset="2"/>
              <a:buChar char="Ø"/>
            </a:pPr>
            <a:r>
              <a:rPr lang="en-US" sz="2400">
                <a:latin typeface="+mj-lt"/>
              </a:rPr>
              <a:t>Continue Annual Chip Seal Program</a:t>
            </a:r>
          </a:p>
          <a:p>
            <a:pPr>
              <a:buFont typeface="Wingdings" panose="05000000000000000000" pitchFamily="2" charset="2"/>
              <a:buChar char="Ø"/>
            </a:pPr>
            <a:r>
              <a:rPr lang="en-US" sz="2400">
                <a:latin typeface="+mj-lt"/>
              </a:rPr>
              <a:t>Continue Culvert Repair, Guardrail Repair, and Striping programs</a:t>
            </a:r>
          </a:p>
          <a:p>
            <a:pPr>
              <a:buFont typeface="Wingdings" panose="05000000000000000000" pitchFamily="2" charset="2"/>
              <a:buChar char="Ø"/>
            </a:pPr>
            <a:r>
              <a:rPr lang="en-US" sz="2400">
                <a:latin typeface="+mj-lt"/>
              </a:rPr>
              <a:t>Measure X Community Street Repair – </a:t>
            </a:r>
            <a:r>
              <a:rPr lang="en-US" sz="2000">
                <a:latin typeface="+mj-lt"/>
              </a:rPr>
              <a:t>Castroville, </a:t>
            </a:r>
            <a:r>
              <a:rPr lang="en-US" sz="2000" err="1">
                <a:latin typeface="+mj-lt"/>
              </a:rPr>
              <a:t>Boronda</a:t>
            </a:r>
            <a:r>
              <a:rPr lang="en-US" sz="2000">
                <a:latin typeface="+mj-lt"/>
              </a:rPr>
              <a:t>, </a:t>
            </a:r>
            <a:r>
              <a:rPr lang="en-US" sz="2000" err="1">
                <a:latin typeface="+mj-lt"/>
              </a:rPr>
              <a:t>Chualar</a:t>
            </a:r>
            <a:r>
              <a:rPr lang="en-US" sz="2000">
                <a:latin typeface="+mj-lt"/>
              </a:rPr>
              <a:t>, and </a:t>
            </a:r>
            <a:r>
              <a:rPr lang="en-US" sz="2000" err="1">
                <a:latin typeface="+mj-lt"/>
              </a:rPr>
              <a:t>Pajaro</a:t>
            </a:r>
            <a:r>
              <a:rPr lang="en-US" sz="2000">
                <a:latin typeface="+mj-lt"/>
              </a:rPr>
              <a:t> </a:t>
            </a:r>
            <a:endParaRPr lang="en-US" sz="2200">
              <a:latin typeface="+mj-lt"/>
            </a:endParaRPr>
          </a:p>
          <a:p>
            <a:pPr>
              <a:buFont typeface="Wingdings" panose="05000000000000000000" pitchFamily="2" charset="2"/>
              <a:buChar char="Ø"/>
            </a:pPr>
            <a:r>
              <a:rPr lang="en-US" sz="2400">
                <a:latin typeface="+mj-lt"/>
              </a:rPr>
              <a:t>County Service Area and Residential Area Roads</a:t>
            </a:r>
          </a:p>
          <a:p>
            <a:pPr lvl="1">
              <a:buFont typeface="Wingdings" panose="05000000000000000000" pitchFamily="2" charset="2"/>
              <a:buChar char="Ø"/>
            </a:pPr>
            <a:r>
              <a:rPr lang="en-US" sz="2200">
                <a:latin typeface="+mj-lt"/>
              </a:rPr>
              <a:t>Local Road Rehabilitation Program v2.0, targeting communities like Bradley, San Ardo, Aromas, </a:t>
            </a:r>
            <a:r>
              <a:rPr lang="en-US" sz="2200" err="1">
                <a:latin typeface="+mj-lt"/>
              </a:rPr>
              <a:t>Prunedale</a:t>
            </a:r>
            <a:r>
              <a:rPr lang="en-US" sz="2200">
                <a:latin typeface="+mj-lt"/>
              </a:rPr>
              <a:t>, Carmel Valley Village, etc.</a:t>
            </a:r>
            <a:endParaRPr lang="en-US" sz="2400">
              <a:latin typeface="+mj-lt"/>
            </a:endParaRPr>
          </a:p>
          <a:p>
            <a:pPr>
              <a:buFont typeface="Wingdings" panose="05000000000000000000" pitchFamily="2" charset="2"/>
              <a:buChar char="Ø"/>
            </a:pPr>
            <a:r>
              <a:rPr lang="en-US" sz="2400">
                <a:latin typeface="+mj-lt"/>
              </a:rPr>
              <a:t>Continue to pursue State and Federal grants</a:t>
            </a:r>
          </a:p>
          <a:p>
            <a:pPr>
              <a:buFont typeface="Wingdings" panose="05000000000000000000" pitchFamily="2" charset="2"/>
              <a:buChar char="Ø"/>
            </a:pPr>
            <a:endParaRPr lang="en-US" sz="2400">
              <a:latin typeface="+mj-lt"/>
            </a:endParaRPr>
          </a:p>
          <a:p>
            <a:pPr marL="0" indent="0">
              <a:buNone/>
            </a:pPr>
            <a:endParaRPr lang="en-US" sz="2800"/>
          </a:p>
          <a:p>
            <a:pPr marL="0" indent="0">
              <a:buNone/>
            </a:pPr>
            <a:endParaRPr lang="en-US"/>
          </a:p>
        </p:txBody>
      </p:sp>
    </p:spTree>
    <p:extLst>
      <p:ext uri="{BB962C8B-B14F-4D97-AF65-F5344CB8AC3E}">
        <p14:creationId xmlns:p14="http://schemas.microsoft.com/office/powerpoint/2010/main" val="2146667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33400"/>
          </a:xfrm>
        </p:spPr>
        <p:txBody>
          <a:bodyPr>
            <a:normAutofit/>
          </a:bodyPr>
          <a:lstStyle/>
          <a:p>
            <a:pPr algn="ctr"/>
            <a:r>
              <a:rPr lang="en-US" sz="3000" b="1">
                <a:solidFill>
                  <a:schemeClr val="tx1"/>
                </a:solidFill>
              </a:rPr>
              <a:t>MAINTENANCE EFFORTS</a:t>
            </a:r>
            <a:endParaRPr lang="en-US" sz="3000" b="1"/>
          </a:p>
        </p:txBody>
      </p:sp>
      <p:sp>
        <p:nvSpPr>
          <p:cNvPr id="3" name="Content Placeholder 2"/>
          <p:cNvSpPr>
            <a:spLocks noGrp="1"/>
          </p:cNvSpPr>
          <p:nvPr>
            <p:ph idx="1"/>
          </p:nvPr>
        </p:nvSpPr>
        <p:spPr>
          <a:xfrm>
            <a:off x="457200" y="1935480"/>
            <a:ext cx="8229600" cy="4617720"/>
          </a:xfrm>
        </p:spPr>
        <p:txBody>
          <a:bodyPr>
            <a:normAutofit/>
          </a:bodyPr>
          <a:lstStyle/>
          <a:p>
            <a:pPr>
              <a:buFont typeface="Wingdings" panose="05000000000000000000" pitchFamily="2" charset="2"/>
              <a:buChar char="Ø"/>
            </a:pPr>
            <a:r>
              <a:rPr lang="en-US" sz="2400">
                <a:effectLst/>
                <a:latin typeface="Calibri" panose="020F0502020204030204" pitchFamily="34" charset="0"/>
                <a:ea typeface="Calibri" panose="020F0502020204030204" pitchFamily="34" charset="0"/>
              </a:rPr>
              <a:t>Maintenance “Blade Lay” </a:t>
            </a:r>
          </a:p>
          <a:p>
            <a:pPr>
              <a:buFont typeface="Wingdings" panose="05000000000000000000" pitchFamily="2" charset="2"/>
              <a:buChar char="Ø"/>
            </a:pPr>
            <a:r>
              <a:rPr lang="en-US" sz="2400">
                <a:effectLst/>
                <a:latin typeface="Calibri" panose="020F0502020204030204" pitchFamily="34" charset="0"/>
                <a:ea typeface="Calibri" panose="020F0502020204030204" pitchFamily="34" charset="0"/>
              </a:rPr>
              <a:t>Seals all cracks and patched potholes and other defects, leaving a level and stable traveled way for motorists. </a:t>
            </a:r>
          </a:p>
          <a:p>
            <a:pPr>
              <a:buFont typeface="Wingdings" panose="05000000000000000000" pitchFamily="2" charset="2"/>
              <a:buChar char="Ø"/>
            </a:pPr>
            <a:r>
              <a:rPr lang="en-US" sz="2400">
                <a:effectLst/>
                <a:latin typeface="Calibri" panose="020F0502020204030204" pitchFamily="34" charset="0"/>
                <a:ea typeface="Calibri" panose="020F0502020204030204" pitchFamily="34" charset="0"/>
              </a:rPr>
              <a:t>This type of work improved the PCI of the road and improved the driving experience. </a:t>
            </a:r>
            <a:endParaRPr lang="en-US" sz="2400">
              <a:latin typeface="+mj-lt"/>
            </a:endParaRPr>
          </a:p>
          <a:p>
            <a:pPr marL="0" indent="0">
              <a:buNone/>
            </a:pPr>
            <a:endParaRPr lang="en-US" sz="2400"/>
          </a:p>
          <a:p>
            <a:pPr marL="0" indent="0">
              <a:buNone/>
            </a:pPr>
            <a:endParaRPr lang="en-US" sz="2400"/>
          </a:p>
        </p:txBody>
      </p:sp>
      <p:pic>
        <p:nvPicPr>
          <p:cNvPr id="5" name="Picture 4" descr="A road with power lines on the side&#10;&#10;Description automatically generated with low confidence">
            <a:extLst>
              <a:ext uri="{FF2B5EF4-FFF2-40B4-BE49-F238E27FC236}">
                <a16:creationId xmlns:a16="http://schemas.microsoft.com/office/drawing/2014/main" id="{A539A5C3-5777-3619-6DD9-21E392550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6" y="3931919"/>
            <a:ext cx="3794761" cy="2846070"/>
          </a:xfrm>
          <a:prstGeom prst="rect">
            <a:avLst/>
          </a:prstGeom>
        </p:spPr>
      </p:pic>
      <p:pic>
        <p:nvPicPr>
          <p:cNvPr id="9" name="Picture 8" descr="A picture containing sky, outdoor, road, scene&#10;&#10;Description automatically generated">
            <a:extLst>
              <a:ext uri="{FF2B5EF4-FFF2-40B4-BE49-F238E27FC236}">
                <a16:creationId xmlns:a16="http://schemas.microsoft.com/office/drawing/2014/main" id="{60509CFF-23DF-1035-9153-9F81BA39E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953" y="3879668"/>
            <a:ext cx="3847012" cy="2885259"/>
          </a:xfrm>
          <a:prstGeom prst="rect">
            <a:avLst/>
          </a:prstGeom>
        </p:spPr>
      </p:pic>
    </p:spTree>
    <p:extLst>
      <p:ext uri="{BB962C8B-B14F-4D97-AF65-F5344CB8AC3E}">
        <p14:creationId xmlns:p14="http://schemas.microsoft.com/office/powerpoint/2010/main" val="3932656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33400"/>
          </a:xfrm>
        </p:spPr>
        <p:txBody>
          <a:bodyPr>
            <a:normAutofit/>
          </a:bodyPr>
          <a:lstStyle/>
          <a:p>
            <a:pPr algn="ctr"/>
            <a:r>
              <a:rPr lang="en-US" sz="3000" b="1">
                <a:solidFill>
                  <a:schemeClr val="tx1"/>
                </a:solidFill>
              </a:rPr>
              <a:t>MAINTENANCE EFFORTS</a:t>
            </a:r>
            <a:endParaRPr lang="en-US" sz="3000" b="1"/>
          </a:p>
        </p:txBody>
      </p:sp>
      <p:sp>
        <p:nvSpPr>
          <p:cNvPr id="3" name="Content Placeholder 2"/>
          <p:cNvSpPr>
            <a:spLocks noGrp="1"/>
          </p:cNvSpPr>
          <p:nvPr>
            <p:ph idx="1"/>
          </p:nvPr>
        </p:nvSpPr>
        <p:spPr>
          <a:xfrm>
            <a:off x="457200" y="1935480"/>
            <a:ext cx="8229600" cy="4617720"/>
          </a:xfrm>
        </p:spPr>
        <p:txBody>
          <a:bodyPr>
            <a:normAutofit/>
          </a:bodyPr>
          <a:lstStyle/>
          <a:p>
            <a:pPr>
              <a:buFont typeface="Wingdings" panose="05000000000000000000" pitchFamily="2" charset="2"/>
              <a:buChar char="Ø"/>
            </a:pPr>
            <a:r>
              <a:rPr lang="en-US" sz="2400">
                <a:latin typeface="+mj-lt"/>
              </a:rPr>
              <a:t>Hot Truck</a:t>
            </a:r>
          </a:p>
          <a:p>
            <a:pPr lvl="1">
              <a:buFont typeface="Wingdings" panose="05000000000000000000" pitchFamily="2" charset="2"/>
              <a:buChar char="Ø"/>
            </a:pPr>
            <a:r>
              <a:rPr lang="en-US" sz="2200">
                <a:effectLst/>
                <a:latin typeface="Calibri" panose="020F0502020204030204" pitchFamily="34" charset="0"/>
                <a:ea typeface="Calibri" panose="020F0502020204030204" pitchFamily="34" charset="0"/>
              </a:rPr>
              <a:t>Past method has been to use “cold </a:t>
            </a:r>
            <a:r>
              <a:rPr lang="en-US" sz="2200">
                <a:latin typeface="Calibri" panose="020F0502020204030204" pitchFamily="34" charset="0"/>
                <a:ea typeface="Calibri" panose="020F0502020204030204" pitchFamily="34" charset="0"/>
              </a:rPr>
              <a:t>mix” for pothole repairs.</a:t>
            </a:r>
          </a:p>
          <a:p>
            <a:pPr lvl="1">
              <a:buFont typeface="Wingdings" panose="05000000000000000000" pitchFamily="2" charset="2"/>
              <a:buChar char="Ø"/>
            </a:pPr>
            <a:r>
              <a:rPr lang="en-US" sz="2200">
                <a:effectLst/>
                <a:latin typeface="Calibri" panose="020F0502020204030204" pitchFamily="34" charset="0"/>
                <a:ea typeface="Calibri" panose="020F0502020204030204" pitchFamily="34" charset="0"/>
              </a:rPr>
              <a:t>Hot truck patches potholes using Hot Mix Asphalt (HMA) </a:t>
            </a:r>
          </a:p>
          <a:p>
            <a:pPr lvl="1">
              <a:buFont typeface="Wingdings" panose="05000000000000000000" pitchFamily="2" charset="2"/>
              <a:buChar char="Ø"/>
            </a:pPr>
            <a:r>
              <a:rPr lang="en-US" sz="2200">
                <a:latin typeface="Calibri" panose="020F0502020204030204" pitchFamily="34" charset="0"/>
                <a:ea typeface="Calibri" panose="020F0502020204030204" pitchFamily="34" charset="0"/>
              </a:rPr>
              <a:t>S</a:t>
            </a:r>
            <a:r>
              <a:rPr lang="en-US" sz="2200">
                <a:effectLst/>
                <a:latin typeface="Calibri" panose="020F0502020204030204" pitchFamily="34" charset="0"/>
                <a:ea typeface="Calibri" panose="020F0502020204030204" pitchFamily="34" charset="0"/>
              </a:rPr>
              <a:t>ame material we use for repaving roads or new roads.  </a:t>
            </a:r>
          </a:p>
          <a:p>
            <a:pPr lvl="1">
              <a:buFont typeface="Wingdings" panose="05000000000000000000" pitchFamily="2" charset="2"/>
              <a:buChar char="Ø"/>
            </a:pPr>
            <a:r>
              <a:rPr lang="en-US" sz="2200">
                <a:effectLst/>
                <a:latin typeface="Calibri" panose="020F0502020204030204" pitchFamily="34" charset="0"/>
                <a:ea typeface="Calibri" panose="020F0502020204030204" pitchFamily="34" charset="0"/>
              </a:rPr>
              <a:t>More durable and longer lasting</a:t>
            </a:r>
            <a:endParaRPr lang="en-US" sz="2400">
              <a:latin typeface="+mj-lt"/>
            </a:endParaRPr>
          </a:p>
          <a:p>
            <a:pPr>
              <a:buFont typeface="Wingdings" panose="05000000000000000000" pitchFamily="2" charset="2"/>
              <a:buChar char="Ø"/>
            </a:pPr>
            <a:endParaRPr lang="en-US" sz="2400">
              <a:latin typeface="+mj-lt"/>
            </a:endParaRPr>
          </a:p>
          <a:p>
            <a:pPr marL="0" indent="0">
              <a:buNone/>
            </a:pPr>
            <a:endParaRPr lang="en-US" sz="2400"/>
          </a:p>
          <a:p>
            <a:pPr marL="0" indent="0">
              <a:buNone/>
            </a:pPr>
            <a:endParaRPr lang="en-US" sz="2400"/>
          </a:p>
        </p:txBody>
      </p:sp>
      <p:pic>
        <p:nvPicPr>
          <p:cNvPr id="5" name="Picture 4" descr="A picture containing text, outdoor&#10;&#10;Description automatically generated">
            <a:extLst>
              <a:ext uri="{FF2B5EF4-FFF2-40B4-BE49-F238E27FC236}">
                <a16:creationId xmlns:a16="http://schemas.microsoft.com/office/drawing/2014/main" id="{ECE8D5AB-973F-3529-4A0B-953CE4A3B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6164" y="4293596"/>
            <a:ext cx="2945673" cy="2209255"/>
          </a:xfrm>
          <a:prstGeom prst="rect">
            <a:avLst/>
          </a:prstGeom>
        </p:spPr>
      </p:pic>
      <p:pic>
        <p:nvPicPr>
          <p:cNvPr id="7" name="Picture 6" descr="A picture containing ground&#10;&#10;Description automatically generated">
            <a:extLst>
              <a:ext uri="{FF2B5EF4-FFF2-40B4-BE49-F238E27FC236}">
                <a16:creationId xmlns:a16="http://schemas.microsoft.com/office/drawing/2014/main" id="{20A4B550-F9DC-29DB-5B9A-2E310F4720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93593" y="4301966"/>
            <a:ext cx="2921181" cy="2190886"/>
          </a:xfrm>
          <a:prstGeom prst="rect">
            <a:avLst/>
          </a:prstGeom>
        </p:spPr>
      </p:pic>
      <p:pic>
        <p:nvPicPr>
          <p:cNvPr id="9" name="Picture 8" descr="A group of people on a road&#10;&#10;Description automatically generated with low confidence">
            <a:extLst>
              <a:ext uri="{FF2B5EF4-FFF2-40B4-BE49-F238E27FC236}">
                <a16:creationId xmlns:a16="http://schemas.microsoft.com/office/drawing/2014/main" id="{7400C0D9-F479-EB85-A2E7-9E24B2160D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062491" y="4271144"/>
            <a:ext cx="3123111" cy="2342333"/>
          </a:xfrm>
          <a:prstGeom prst="rect">
            <a:avLst/>
          </a:prstGeom>
        </p:spPr>
      </p:pic>
    </p:spTree>
    <p:extLst>
      <p:ext uri="{BB962C8B-B14F-4D97-AF65-F5344CB8AC3E}">
        <p14:creationId xmlns:p14="http://schemas.microsoft.com/office/powerpoint/2010/main" val="248733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4E3C89-8FC2-4A4B-A995-B4EE70808DAA}"/>
              </a:ext>
            </a:extLst>
          </p:cNvPr>
          <p:cNvSpPr>
            <a:spLocks noGrp="1"/>
          </p:cNvSpPr>
          <p:nvPr>
            <p:ph type="sldNum" sz="quarter" idx="12"/>
          </p:nvPr>
        </p:nvSpPr>
        <p:spPr/>
        <p:txBody>
          <a:bodyPr/>
          <a:lstStyle/>
          <a:p>
            <a:fld id="{2B36CA57-5F2F-4ABC-9C05-9D94F8154D66}" type="slidenum">
              <a:rPr lang="en-US" smtClean="0"/>
              <a:pPr/>
              <a:t>46</a:t>
            </a:fld>
            <a:endParaRPr lang="en-US"/>
          </a:p>
        </p:txBody>
      </p:sp>
      <p:pic>
        <p:nvPicPr>
          <p:cNvPr id="3" name="Picture 2" descr="A map of a large area&#10;&#10;Description automatically generated">
            <a:extLst>
              <a:ext uri="{FF2B5EF4-FFF2-40B4-BE49-F238E27FC236}">
                <a16:creationId xmlns:a16="http://schemas.microsoft.com/office/drawing/2014/main" id="{F6AE6AF1-E5C6-F594-C0B9-289AF46C66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51" t="2040" r="9637" b="1591"/>
          <a:stretch/>
        </p:blipFill>
        <p:spPr>
          <a:xfrm>
            <a:off x="78659" y="49076"/>
            <a:ext cx="8908026" cy="6759847"/>
          </a:xfrm>
          <a:prstGeom prst="rect">
            <a:avLst/>
          </a:prstGeom>
          <a:ln>
            <a:solidFill>
              <a:schemeClr val="tx1"/>
            </a:solidFill>
          </a:ln>
        </p:spPr>
      </p:pic>
    </p:spTree>
    <p:extLst>
      <p:ext uri="{BB962C8B-B14F-4D97-AF65-F5344CB8AC3E}">
        <p14:creationId xmlns:p14="http://schemas.microsoft.com/office/powerpoint/2010/main" val="2378194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a:bodyPr>
          <a:lstStyle/>
          <a:p>
            <a:pPr algn="ctr"/>
            <a:r>
              <a:rPr lang="en-US" sz="3600">
                <a:solidFill>
                  <a:schemeClr val="tx1"/>
                </a:solidFill>
                <a:latin typeface="+mn-lt"/>
              </a:rPr>
              <a:t>Contact Information for Road Issues</a:t>
            </a:r>
            <a:endParaRPr lang="en-US" sz="3600">
              <a:latin typeface="+mn-lt"/>
            </a:endParaRPr>
          </a:p>
        </p:txBody>
      </p:sp>
      <p:sp>
        <p:nvSpPr>
          <p:cNvPr id="3" name="Content Placeholder 2"/>
          <p:cNvSpPr>
            <a:spLocks noGrp="1"/>
          </p:cNvSpPr>
          <p:nvPr>
            <p:ph idx="1"/>
          </p:nvPr>
        </p:nvSpPr>
        <p:spPr>
          <a:xfrm>
            <a:off x="762000" y="2819400"/>
            <a:ext cx="7924800" cy="3048000"/>
          </a:xfrm>
        </p:spPr>
        <p:txBody>
          <a:bodyPr/>
          <a:lstStyle/>
          <a:p>
            <a:pPr>
              <a:buFont typeface="Wingdings" panose="05000000000000000000" pitchFamily="2" charset="2"/>
              <a:buChar char="Ø"/>
            </a:pPr>
            <a:r>
              <a:rPr lang="en-US" sz="2800"/>
              <a:t>Email: </a:t>
            </a:r>
            <a:r>
              <a:rPr lang="en-US" sz="2800">
                <a:solidFill>
                  <a:srgbClr val="00B0F0"/>
                </a:solidFill>
                <a:hlinkClick r:id="rId2">
                  <a:extLst>
                    <a:ext uri="{A12FA001-AC4F-418D-AE19-62706E023703}">
                      <ahyp:hlinkClr xmlns:ahyp="http://schemas.microsoft.com/office/drawing/2018/hyperlinkcolor" val="tx"/>
                    </a:ext>
                  </a:extLst>
                </a:hlinkClick>
              </a:rPr>
              <a:t>300-servicerequest@co.monterey.ca.us</a:t>
            </a:r>
            <a:r>
              <a:rPr lang="en-US" sz="2800">
                <a:solidFill>
                  <a:srgbClr val="00B0F0"/>
                </a:solidFill>
              </a:rPr>
              <a:t> </a:t>
            </a:r>
          </a:p>
          <a:p>
            <a:pPr marL="0" indent="0">
              <a:buNone/>
            </a:pPr>
            <a:endParaRPr lang="en-US" sz="2800"/>
          </a:p>
          <a:p>
            <a:pPr>
              <a:buFont typeface="Wingdings" panose="05000000000000000000" pitchFamily="2" charset="2"/>
              <a:buChar char="Ø"/>
            </a:pPr>
            <a:r>
              <a:rPr lang="en-US" sz="2800"/>
              <a:t>Call: (831) 755-4925</a:t>
            </a:r>
          </a:p>
          <a:p>
            <a:pPr>
              <a:buFont typeface="Wingdings" panose="05000000000000000000" pitchFamily="2" charset="2"/>
              <a:buChar char="Ø"/>
            </a:pPr>
            <a:endParaRPr lang="en-US" sz="2800"/>
          </a:p>
          <a:p>
            <a:pPr>
              <a:buFont typeface="Wingdings" panose="05000000000000000000" pitchFamily="2" charset="2"/>
              <a:buChar char="Ø"/>
            </a:pPr>
            <a:r>
              <a:rPr lang="en-US" sz="2800" err="1"/>
              <a:t>MoCoConnect</a:t>
            </a:r>
            <a:r>
              <a:rPr lang="en-US" sz="2800"/>
              <a:t> app</a:t>
            </a:r>
          </a:p>
          <a:p>
            <a:pPr>
              <a:buFont typeface="Wingdings" panose="05000000000000000000" pitchFamily="2" charset="2"/>
              <a:buChar char="Ø"/>
            </a:pPr>
            <a:endParaRPr lang="en-US" sz="2800"/>
          </a:p>
          <a:p>
            <a:pPr marL="0" indent="0">
              <a:buNone/>
            </a:pPr>
            <a:endParaRPr lang="en-US"/>
          </a:p>
        </p:txBody>
      </p:sp>
      <p:sp>
        <p:nvSpPr>
          <p:cNvPr id="7" name="Slide Number Placeholder 6">
            <a:extLst>
              <a:ext uri="{FF2B5EF4-FFF2-40B4-BE49-F238E27FC236}">
                <a16:creationId xmlns:a16="http://schemas.microsoft.com/office/drawing/2014/main" id="{5C46FF0D-A355-4CA7-9736-3CF0F82B08EA}"/>
              </a:ext>
            </a:extLst>
          </p:cNvPr>
          <p:cNvSpPr>
            <a:spLocks noGrp="1"/>
          </p:cNvSpPr>
          <p:nvPr>
            <p:ph type="sldNum" sz="quarter" idx="12"/>
          </p:nvPr>
        </p:nvSpPr>
        <p:spPr/>
        <p:txBody>
          <a:bodyPr/>
          <a:lstStyle/>
          <a:p>
            <a:fld id="{2B36CA57-5F2F-4ABC-9C05-9D94F8154D66}" type="slidenum">
              <a:rPr lang="en-US" smtClean="0"/>
              <a:pPr/>
              <a:t>47</a:t>
            </a:fld>
            <a:endParaRPr lang="en-US"/>
          </a:p>
        </p:txBody>
      </p:sp>
    </p:spTree>
    <p:extLst>
      <p:ext uri="{BB962C8B-B14F-4D97-AF65-F5344CB8AC3E}">
        <p14:creationId xmlns:p14="http://schemas.microsoft.com/office/powerpoint/2010/main" val="3085941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286000"/>
            <a:ext cx="6705600" cy="2209800"/>
          </a:xfrm>
        </p:spPr>
        <p:txBody>
          <a:bodyPr>
            <a:normAutofit/>
          </a:bodyPr>
          <a:lstStyle/>
          <a:p>
            <a:pPr marL="0" indent="0" algn="ctr">
              <a:buNone/>
            </a:pPr>
            <a:r>
              <a:rPr lang="en-US" sz="3600">
                <a:latin typeface="+mj-lt"/>
              </a:rPr>
              <a:t>Questions or Comments?</a:t>
            </a:r>
          </a:p>
        </p:txBody>
      </p:sp>
      <p:pic>
        <p:nvPicPr>
          <p:cNvPr id="2" name="Picture 1">
            <a:extLst>
              <a:ext uri="{FF2B5EF4-FFF2-40B4-BE49-F238E27FC236}">
                <a16:creationId xmlns:a16="http://schemas.microsoft.com/office/drawing/2014/main" id="{4365433C-A883-EDDD-3CE3-616B5969C9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393" y="5390207"/>
            <a:ext cx="1331596" cy="1331268"/>
          </a:xfrm>
          <a:prstGeom prst="rect">
            <a:avLst/>
          </a:prstGeom>
        </p:spPr>
      </p:pic>
      <p:sp>
        <p:nvSpPr>
          <p:cNvPr id="5" name="TextBox 4">
            <a:extLst>
              <a:ext uri="{FF2B5EF4-FFF2-40B4-BE49-F238E27FC236}">
                <a16:creationId xmlns:a16="http://schemas.microsoft.com/office/drawing/2014/main" id="{1F81734D-4B8C-E9E9-9B81-06D61B8E6987}"/>
              </a:ext>
            </a:extLst>
          </p:cNvPr>
          <p:cNvSpPr txBox="1"/>
          <p:nvPr/>
        </p:nvSpPr>
        <p:spPr>
          <a:xfrm>
            <a:off x="6172200" y="838200"/>
            <a:ext cx="2971800" cy="646331"/>
          </a:xfrm>
          <a:prstGeom prst="rect">
            <a:avLst/>
          </a:prstGeom>
          <a:noFill/>
        </p:spPr>
        <p:txBody>
          <a:bodyPr wrap="square" rtlCol="0">
            <a:spAutoFit/>
          </a:bodyPr>
          <a:lstStyle/>
          <a:p>
            <a:pPr algn="r"/>
            <a:r>
              <a:rPr lang="en-US" sz="1200" b="1">
                <a:latin typeface="+mj-lt"/>
                <a:cs typeface="Times New Roman" panose="02020603050405020304" pitchFamily="18" charset="0"/>
              </a:rPr>
              <a:t>Measure X Citizen Oversight Committee</a:t>
            </a:r>
          </a:p>
          <a:p>
            <a:pPr algn="r"/>
            <a:r>
              <a:rPr lang="en-US" sz="1200" b="1">
                <a:latin typeface="+mj-lt"/>
                <a:cs typeface="Times New Roman" panose="02020603050405020304" pitchFamily="18" charset="0"/>
              </a:rPr>
              <a:t>April 15, 2025</a:t>
            </a:r>
          </a:p>
          <a:p>
            <a:pPr algn="r"/>
            <a:r>
              <a:rPr lang="en-US" sz="1200" b="1">
                <a:latin typeface="+mj-lt"/>
                <a:cs typeface="Times New Roman" panose="02020603050405020304" pitchFamily="18" charset="0"/>
              </a:rPr>
              <a:t>Agenda Item No. 4</a:t>
            </a:r>
            <a:endParaRPr lang="en-US" sz="1200" b="1">
              <a:latin typeface="+mj-lt"/>
            </a:endParaRPr>
          </a:p>
        </p:txBody>
      </p:sp>
    </p:spTree>
    <p:extLst>
      <p:ext uri="{BB962C8B-B14F-4D97-AF65-F5344CB8AC3E}">
        <p14:creationId xmlns:p14="http://schemas.microsoft.com/office/powerpoint/2010/main" val="1798781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F9A0-C160-40F8-9807-951FF07633BB}"/>
              </a:ext>
            </a:extLst>
          </p:cNvPr>
          <p:cNvSpPr>
            <a:spLocks noGrp="1"/>
          </p:cNvSpPr>
          <p:nvPr>
            <p:ph type="title"/>
          </p:nvPr>
        </p:nvSpPr>
        <p:spPr/>
        <p:txBody>
          <a:bodyPr>
            <a:normAutofit/>
          </a:bodyPr>
          <a:lstStyle/>
          <a:p>
            <a:r>
              <a:rPr lang="en-US" sz="3200" b="1">
                <a:ea typeface="Cambria" panose="02040503050406030204" pitchFamily="18" charset="0"/>
                <a:cs typeface="Calibri"/>
              </a:rPr>
              <a:t>County Transportation Infrastructure</a:t>
            </a:r>
            <a:endParaRPr lang="en-US" sz="3200" b="1">
              <a:ea typeface="Cambria" panose="02040503050406030204" pitchFamily="18" charset="0"/>
            </a:endParaRPr>
          </a:p>
        </p:txBody>
      </p:sp>
      <p:sp>
        <p:nvSpPr>
          <p:cNvPr id="3" name="Content Placeholder 2">
            <a:extLst>
              <a:ext uri="{FF2B5EF4-FFF2-40B4-BE49-F238E27FC236}">
                <a16:creationId xmlns:a16="http://schemas.microsoft.com/office/drawing/2014/main" id="{B590F169-9657-4AEE-9012-40A53A4DD73C}"/>
              </a:ext>
            </a:extLst>
          </p:cNvPr>
          <p:cNvSpPr>
            <a:spLocks noGrp="1"/>
          </p:cNvSpPr>
          <p:nvPr>
            <p:ph idx="1"/>
          </p:nvPr>
        </p:nvSpPr>
        <p:spPr>
          <a:xfrm>
            <a:off x="457200" y="2103955"/>
            <a:ext cx="8229600" cy="4218432"/>
          </a:xfrm>
        </p:spPr>
        <p:txBody>
          <a:bodyPr vert="horz" lIns="91440" tIns="45720" rIns="91440" bIns="45720" anchor="t">
            <a:normAutofit lnSpcReduction="10000"/>
          </a:bodyPr>
          <a:lstStyle/>
          <a:p>
            <a:r>
              <a:rPr lang="en-US" sz="3200">
                <a:ea typeface="+mn-lt"/>
                <a:cs typeface="+mn-lt"/>
              </a:rPr>
              <a:t>1,263 +/- miles of County maintained roads</a:t>
            </a:r>
            <a:endParaRPr lang="en-US" sz="3200"/>
          </a:p>
          <a:p>
            <a:r>
              <a:rPr lang="en-US" sz="3200"/>
              <a:t>175 County maintained bridges</a:t>
            </a:r>
          </a:p>
          <a:p>
            <a:r>
              <a:rPr lang="en-US" sz="3200"/>
              <a:t>Deferred Maintenance (est. $1.5 billion)</a:t>
            </a:r>
            <a:endParaRPr lang="en-US" sz="3200">
              <a:latin typeface="Constantia"/>
            </a:endParaRPr>
          </a:p>
          <a:p>
            <a:pPr lvl="1" indent="-246380"/>
            <a:r>
              <a:rPr lang="en-US" sz="2800">
                <a:latin typeface="Cambria"/>
              </a:rPr>
              <a:t>Roads</a:t>
            </a:r>
            <a:endParaRPr lang="en-US" sz="2800">
              <a:latin typeface="Constantia"/>
            </a:endParaRPr>
          </a:p>
          <a:p>
            <a:pPr lvl="1" indent="-246380"/>
            <a:r>
              <a:rPr lang="en-US" sz="2800">
                <a:latin typeface="Cambria"/>
              </a:rPr>
              <a:t>Bridges</a:t>
            </a:r>
            <a:endParaRPr lang="en-US" sz="2800">
              <a:latin typeface="Cambria"/>
              <a:ea typeface="Cambria"/>
            </a:endParaRPr>
          </a:p>
          <a:p>
            <a:pPr lvl="1" indent="-246380"/>
            <a:r>
              <a:rPr lang="en-US" sz="2800">
                <a:latin typeface="Cambria"/>
                <a:ea typeface="+mn-lt"/>
                <a:cs typeface="+mn-lt"/>
              </a:rPr>
              <a:t>Road appurtenances (signage, signals, etc.)</a:t>
            </a:r>
          </a:p>
          <a:p>
            <a:pPr indent="-246380"/>
            <a:r>
              <a:rPr lang="en-US" sz="3000">
                <a:latin typeface="Cambria"/>
                <a:ea typeface="+mn-lt"/>
                <a:cs typeface="+mn-lt"/>
              </a:rPr>
              <a:t>Some progress made with Measure X and SB 1</a:t>
            </a:r>
          </a:p>
          <a:p>
            <a:pPr indent="-246380"/>
            <a:r>
              <a:rPr lang="en-US" sz="3000">
                <a:latin typeface="Cambria"/>
                <a:ea typeface="+mn-lt"/>
                <a:cs typeface="+mn-lt"/>
              </a:rPr>
              <a:t>Additional BOS support via Measure AA</a:t>
            </a:r>
            <a:endParaRPr lang="en-US" sz="3000"/>
          </a:p>
        </p:txBody>
      </p:sp>
      <p:sp>
        <p:nvSpPr>
          <p:cNvPr id="4" name="Slide Number Placeholder 3">
            <a:extLst>
              <a:ext uri="{FF2B5EF4-FFF2-40B4-BE49-F238E27FC236}">
                <a16:creationId xmlns:a16="http://schemas.microsoft.com/office/drawing/2014/main" id="{741D6D1B-999F-4944-BE91-ECEA6904B6E3}"/>
              </a:ext>
            </a:extLst>
          </p:cNvPr>
          <p:cNvSpPr>
            <a:spLocks noGrp="1"/>
          </p:cNvSpPr>
          <p:nvPr>
            <p:ph type="sldNum" sz="quarter" idx="12"/>
          </p:nvPr>
        </p:nvSpPr>
        <p:spPr/>
        <p:txBody>
          <a:bodyPr/>
          <a:lstStyle/>
          <a:p>
            <a:fld id="{2B36CA57-5F2F-4ABC-9C05-9D94F8154D66}" type="slidenum">
              <a:rPr lang="en-US" smtClean="0"/>
              <a:pPr/>
              <a:t>5</a:t>
            </a:fld>
            <a:endParaRPr lang="en-US"/>
          </a:p>
        </p:txBody>
      </p:sp>
    </p:spTree>
    <p:extLst>
      <p:ext uri="{BB962C8B-B14F-4D97-AF65-F5344CB8AC3E}">
        <p14:creationId xmlns:p14="http://schemas.microsoft.com/office/powerpoint/2010/main" val="1142762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C46FF0D-A355-4CA7-9736-3CF0F82B08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6CA57-5F2F-4ABC-9C05-9D94F8154D66}"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grpSp>
        <p:nvGrpSpPr>
          <p:cNvPr id="3" name="Group 2">
            <a:extLst>
              <a:ext uri="{FF2B5EF4-FFF2-40B4-BE49-F238E27FC236}">
                <a16:creationId xmlns:a16="http://schemas.microsoft.com/office/drawing/2014/main" id="{0E2FE162-F527-4F40-9F44-A8ECEFDE0D24}"/>
              </a:ext>
            </a:extLst>
          </p:cNvPr>
          <p:cNvGrpSpPr/>
          <p:nvPr/>
        </p:nvGrpSpPr>
        <p:grpSpPr>
          <a:xfrm>
            <a:off x="584420" y="2789345"/>
            <a:ext cx="7340380" cy="3187760"/>
            <a:chOff x="484517" y="2999657"/>
            <a:chExt cx="7340380" cy="3187760"/>
          </a:xfrm>
        </p:grpSpPr>
        <p:sp>
          <p:nvSpPr>
            <p:cNvPr id="6" name="TextBox 5">
              <a:extLst>
                <a:ext uri="{FF2B5EF4-FFF2-40B4-BE49-F238E27FC236}">
                  <a16:creationId xmlns:a16="http://schemas.microsoft.com/office/drawing/2014/main" id="{EF52DCFC-95DD-40AB-BB48-6A5E667502A6}"/>
                </a:ext>
              </a:extLst>
            </p:cNvPr>
            <p:cNvSpPr txBox="1"/>
            <p:nvPr/>
          </p:nvSpPr>
          <p:spPr>
            <a:xfrm>
              <a:off x="1170892" y="3329796"/>
              <a:ext cx="946031" cy="36933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HUTA</a:t>
              </a:r>
            </a:p>
          </p:txBody>
        </p:sp>
        <p:sp>
          <p:nvSpPr>
            <p:cNvPr id="8" name="TextBox 7">
              <a:extLst>
                <a:ext uri="{FF2B5EF4-FFF2-40B4-BE49-F238E27FC236}">
                  <a16:creationId xmlns:a16="http://schemas.microsoft.com/office/drawing/2014/main" id="{59C4AC6A-B681-4443-BC68-AE1F6ECA4CFF}"/>
                </a:ext>
              </a:extLst>
            </p:cNvPr>
            <p:cNvSpPr txBox="1"/>
            <p:nvPr/>
          </p:nvSpPr>
          <p:spPr>
            <a:xfrm>
              <a:off x="3286664" y="3329795"/>
              <a:ext cx="946031"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MOE</a:t>
              </a:r>
            </a:p>
            <a:p>
              <a:pPr algn="ctr"/>
              <a:r>
                <a:rPr lang="en-US"/>
                <a:t>(TOT)</a:t>
              </a:r>
            </a:p>
          </p:txBody>
        </p:sp>
        <p:sp>
          <p:nvSpPr>
            <p:cNvPr id="9" name="TextBox 8">
              <a:extLst>
                <a:ext uri="{FF2B5EF4-FFF2-40B4-BE49-F238E27FC236}">
                  <a16:creationId xmlns:a16="http://schemas.microsoft.com/office/drawing/2014/main" id="{AA3E991E-5F20-4CC1-975A-10699D068E27}"/>
                </a:ext>
              </a:extLst>
            </p:cNvPr>
            <p:cNvSpPr txBox="1"/>
            <p:nvPr/>
          </p:nvSpPr>
          <p:spPr>
            <a:xfrm>
              <a:off x="4753154" y="3329794"/>
              <a:ext cx="1247954" cy="36933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Measure X</a:t>
              </a:r>
            </a:p>
          </p:txBody>
        </p:sp>
        <p:sp>
          <p:nvSpPr>
            <p:cNvPr id="10" name="TextBox 9">
              <a:extLst>
                <a:ext uri="{FF2B5EF4-FFF2-40B4-BE49-F238E27FC236}">
                  <a16:creationId xmlns:a16="http://schemas.microsoft.com/office/drawing/2014/main" id="{416358AD-0F68-4C9E-BC80-6AEB15511DE8}"/>
                </a:ext>
              </a:extLst>
            </p:cNvPr>
            <p:cNvSpPr txBox="1"/>
            <p:nvPr/>
          </p:nvSpPr>
          <p:spPr>
            <a:xfrm>
              <a:off x="6349041" y="3329795"/>
              <a:ext cx="1247954"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SB 1 / RMRA</a:t>
              </a:r>
            </a:p>
          </p:txBody>
        </p:sp>
        <p:sp>
          <p:nvSpPr>
            <p:cNvPr id="11" name="Rectangle: Rounded Corners 10">
              <a:extLst>
                <a:ext uri="{FF2B5EF4-FFF2-40B4-BE49-F238E27FC236}">
                  <a16:creationId xmlns:a16="http://schemas.microsoft.com/office/drawing/2014/main" id="{936A9C1C-B5DD-4071-8A59-854D16D7F2DC}"/>
                </a:ext>
              </a:extLst>
            </p:cNvPr>
            <p:cNvSpPr/>
            <p:nvPr/>
          </p:nvSpPr>
          <p:spPr>
            <a:xfrm>
              <a:off x="4618748" y="2999657"/>
              <a:ext cx="3206149" cy="1394602"/>
            </a:xfrm>
            <a:prstGeom prst="roundRect">
              <a:avLst/>
            </a:prstGeom>
            <a:noFill/>
            <a:ln w="571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68FF721-8F30-4F1B-989A-F1DA1E3F61EF}"/>
                </a:ext>
              </a:extLst>
            </p:cNvPr>
            <p:cNvCxnSpPr>
              <a:cxnSpLocks/>
              <a:stCxn id="6" idx="2"/>
            </p:cNvCxnSpPr>
            <p:nvPr/>
          </p:nvCxnSpPr>
          <p:spPr>
            <a:xfrm flipH="1">
              <a:off x="1618033" y="3699128"/>
              <a:ext cx="25875" cy="1016563"/>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00A187A1-29DB-45AA-85EA-BBB3106F734F}"/>
                </a:ext>
              </a:extLst>
            </p:cNvPr>
            <p:cNvCxnSpPr>
              <a:cxnSpLocks/>
            </p:cNvCxnSpPr>
            <p:nvPr/>
          </p:nvCxnSpPr>
          <p:spPr>
            <a:xfrm flipH="1">
              <a:off x="6242489" y="4393361"/>
              <a:ext cx="1" cy="819508"/>
            </a:xfrm>
            <a:prstGeom prst="straightConnector1">
              <a:avLst/>
            </a:prstGeom>
            <a:ln w="57150">
              <a:solidFill>
                <a:srgbClr val="00B050"/>
              </a:solidFill>
              <a:prstDash val="dash"/>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3B376B0F-4C7B-4898-9080-C19F7ED54D07}"/>
                </a:ext>
              </a:extLst>
            </p:cNvPr>
            <p:cNvCxnSpPr>
              <a:cxnSpLocks/>
              <a:stCxn id="8" idx="2"/>
            </p:cNvCxnSpPr>
            <p:nvPr/>
          </p:nvCxnSpPr>
          <p:spPr>
            <a:xfrm flipH="1">
              <a:off x="3753601" y="3976126"/>
              <a:ext cx="6079" cy="1482707"/>
            </a:xfrm>
            <a:prstGeom prst="straightConnector1">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8D47C7B1-7683-444E-9C18-63DA0045E5AB}"/>
                </a:ext>
              </a:extLst>
            </p:cNvPr>
            <p:cNvSpPr txBox="1"/>
            <p:nvPr/>
          </p:nvSpPr>
          <p:spPr>
            <a:xfrm>
              <a:off x="484517" y="4622854"/>
              <a:ext cx="2470030" cy="12252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 for PW Maintenance, admin, other non-project staff costs</a:t>
              </a:r>
            </a:p>
          </p:txBody>
        </p:sp>
        <p:sp>
          <p:nvSpPr>
            <p:cNvPr id="18" name="TextBox 17">
              <a:extLst>
                <a:ext uri="{FF2B5EF4-FFF2-40B4-BE49-F238E27FC236}">
                  <a16:creationId xmlns:a16="http://schemas.microsoft.com/office/drawing/2014/main" id="{CD1918DE-D61F-4CB1-9604-BA230A576748}"/>
                </a:ext>
              </a:extLst>
            </p:cNvPr>
            <p:cNvSpPr txBox="1"/>
            <p:nvPr/>
          </p:nvSpPr>
          <p:spPr>
            <a:xfrm>
              <a:off x="2514681" y="5541086"/>
              <a:ext cx="3727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Annual Seal Program </a:t>
              </a:r>
            </a:p>
            <a:p>
              <a:r>
                <a:rPr lang="en-US"/>
                <a:t>Local Road Rehabilitation Program</a:t>
              </a:r>
            </a:p>
          </p:txBody>
        </p:sp>
        <p:sp>
          <p:nvSpPr>
            <p:cNvPr id="20" name="TextBox 19">
              <a:extLst>
                <a:ext uri="{FF2B5EF4-FFF2-40B4-BE49-F238E27FC236}">
                  <a16:creationId xmlns:a16="http://schemas.microsoft.com/office/drawing/2014/main" id="{EC3B5887-831B-4E86-872E-DA16074E5730}"/>
                </a:ext>
              </a:extLst>
            </p:cNvPr>
            <p:cNvSpPr txBox="1"/>
            <p:nvPr/>
          </p:nvSpPr>
          <p:spPr>
            <a:xfrm>
              <a:off x="5497803" y="5089501"/>
              <a:ext cx="14893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CIP Projects</a:t>
              </a:r>
            </a:p>
          </p:txBody>
        </p:sp>
      </p:grpSp>
      <p:sp>
        <p:nvSpPr>
          <p:cNvPr id="15" name="Title 1">
            <a:extLst>
              <a:ext uri="{FF2B5EF4-FFF2-40B4-BE49-F238E27FC236}">
                <a16:creationId xmlns:a16="http://schemas.microsoft.com/office/drawing/2014/main" id="{BC201F86-67BC-62F2-1C23-6505A0E6341D}"/>
              </a:ext>
            </a:extLst>
          </p:cNvPr>
          <p:cNvSpPr txBox="1">
            <a:spLocks/>
          </p:cNvSpPr>
          <p:nvPr/>
        </p:nvSpPr>
        <p:spPr>
          <a:xfrm>
            <a:off x="457200" y="801938"/>
            <a:ext cx="8229600" cy="838200"/>
          </a:xfrm>
          <a:prstGeom prst="rect">
            <a:avLst/>
          </a:prstGeom>
        </p:spPr>
        <p:txBody>
          <a:bodyPr vert="horz" lIns="0" tIns="4572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600">
                <a:solidFill>
                  <a:schemeClr val="tx1"/>
                </a:solidFill>
                <a:latin typeface="+mn-lt"/>
              </a:rPr>
              <a:t>Road Fund Uses By Source</a:t>
            </a:r>
          </a:p>
        </p:txBody>
      </p:sp>
      <p:cxnSp>
        <p:nvCxnSpPr>
          <p:cNvPr id="16" name="Straight Arrow Connector 15">
            <a:extLst>
              <a:ext uri="{FF2B5EF4-FFF2-40B4-BE49-F238E27FC236}">
                <a16:creationId xmlns:a16="http://schemas.microsoft.com/office/drawing/2014/main" id="{0AA539E7-242F-6A32-56E1-22B3CC9439F4}"/>
              </a:ext>
            </a:extLst>
          </p:cNvPr>
          <p:cNvCxnSpPr>
            <a:cxnSpLocks/>
          </p:cNvCxnSpPr>
          <p:nvPr/>
        </p:nvCxnSpPr>
        <p:spPr>
          <a:xfrm flipH="1">
            <a:off x="1728616" y="3525114"/>
            <a:ext cx="1647271" cy="980265"/>
          </a:xfrm>
          <a:prstGeom prst="straightConnector1">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94312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1934" y="1234440"/>
            <a:ext cx="6705600" cy="2209800"/>
          </a:xfrm>
        </p:spPr>
        <p:txBody>
          <a:bodyPr>
            <a:normAutofit/>
          </a:bodyPr>
          <a:lstStyle/>
          <a:p>
            <a:pPr marL="0" indent="0" algn="ctr">
              <a:buNone/>
            </a:pPr>
            <a:r>
              <a:rPr lang="en-US" sz="3600"/>
              <a:t>CIP Projects- Measure X/SB 1 Funding</a:t>
            </a:r>
          </a:p>
        </p:txBody>
      </p:sp>
      <p:sp>
        <p:nvSpPr>
          <p:cNvPr id="7" name="Slide Number Placeholder 6">
            <a:extLst>
              <a:ext uri="{FF2B5EF4-FFF2-40B4-BE49-F238E27FC236}">
                <a16:creationId xmlns:a16="http://schemas.microsoft.com/office/drawing/2014/main" id="{BF032F75-E60D-4D3A-A825-7DD101F2EC26}"/>
              </a:ext>
            </a:extLst>
          </p:cNvPr>
          <p:cNvSpPr>
            <a:spLocks noGrp="1"/>
          </p:cNvSpPr>
          <p:nvPr>
            <p:ph type="sldNum" sz="quarter" idx="12"/>
          </p:nvPr>
        </p:nvSpPr>
        <p:spPr/>
        <p:txBody>
          <a:bodyPr/>
          <a:lstStyle/>
          <a:p>
            <a:fld id="{2B36CA57-5F2F-4ABC-9C05-9D94F8154D66}" type="slidenum">
              <a:rPr lang="en-US" smtClean="0"/>
              <a:pPr/>
              <a:t>7</a:t>
            </a:fld>
            <a:endParaRPr lang="en-US"/>
          </a:p>
        </p:txBody>
      </p:sp>
      <p:sp>
        <p:nvSpPr>
          <p:cNvPr id="8" name="Content Placeholder 2">
            <a:extLst>
              <a:ext uri="{FF2B5EF4-FFF2-40B4-BE49-F238E27FC236}">
                <a16:creationId xmlns:a16="http://schemas.microsoft.com/office/drawing/2014/main" id="{6F6C8268-7EE7-4591-A0DE-F6B7E768D955}"/>
              </a:ext>
            </a:extLst>
          </p:cNvPr>
          <p:cNvSpPr txBox="1">
            <a:spLocks/>
          </p:cNvSpPr>
          <p:nvPr/>
        </p:nvSpPr>
        <p:spPr>
          <a:xfrm>
            <a:off x="762000" y="2819400"/>
            <a:ext cx="7924800" cy="3601452"/>
          </a:xfrm>
          <a:prstGeom prst="rect">
            <a:avLst/>
          </a:prstGeom>
        </p:spPr>
        <p:txBody>
          <a:bodyPr vert="horz" lIns="91440" tIns="45720" rIns="91440" bIns="45720" anchor="t">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Font typeface="Wingdings" panose="05000000000000000000" pitchFamily="2" charset="2"/>
              <a:buChar char="Ø"/>
            </a:pPr>
            <a:r>
              <a:rPr lang="en-US" sz="2800"/>
              <a:t>Bridge Replacements</a:t>
            </a:r>
          </a:p>
          <a:p>
            <a:pPr>
              <a:buFont typeface="Wingdings" panose="05000000000000000000" pitchFamily="2" charset="2"/>
              <a:buChar char="Ø"/>
            </a:pPr>
            <a:endParaRPr lang="en-US" sz="2800"/>
          </a:p>
          <a:p>
            <a:pPr>
              <a:buClr>
                <a:srgbClr val="0BD0D9"/>
              </a:buClr>
              <a:buFont typeface="Wingdings" panose="05000000000000000000" pitchFamily="2" charset="2"/>
              <a:buChar char="Ø"/>
            </a:pPr>
            <a:r>
              <a:rPr lang="en-US" sz="2800"/>
              <a:t>Traffic Safety Projects</a:t>
            </a:r>
          </a:p>
          <a:p>
            <a:pPr>
              <a:buClr>
                <a:srgbClr val="0BD0D9"/>
              </a:buClr>
              <a:buFont typeface="Wingdings" panose="05000000000000000000" pitchFamily="2" charset="2"/>
              <a:buChar char="Ø"/>
            </a:pPr>
            <a:endParaRPr lang="en-US" sz="2800"/>
          </a:p>
          <a:p>
            <a:pPr>
              <a:buClr>
                <a:srgbClr val="0BD0D9"/>
              </a:buClr>
              <a:buFont typeface="Wingdings" panose="05000000000000000000" pitchFamily="2" charset="2"/>
              <a:buChar char="Ø"/>
            </a:pPr>
            <a:r>
              <a:rPr lang="en-US" sz="2800"/>
              <a:t>Bike/pedestrian projects</a:t>
            </a:r>
          </a:p>
          <a:p>
            <a:pPr>
              <a:buClr>
                <a:srgbClr val="0BD0D9"/>
              </a:buClr>
              <a:buFont typeface="Wingdings" panose="05000000000000000000" pitchFamily="2" charset="2"/>
              <a:buChar char="Ø"/>
            </a:pPr>
            <a:endParaRPr lang="en-US" sz="2800"/>
          </a:p>
          <a:p>
            <a:pPr>
              <a:buClr>
                <a:srgbClr val="0BD0D9"/>
              </a:buClr>
              <a:buFont typeface="Wingdings" panose="05000000000000000000" pitchFamily="2" charset="2"/>
              <a:buChar char="Ø"/>
            </a:pPr>
            <a:r>
              <a:rPr lang="en-US" sz="2800"/>
              <a:t>Emergencies</a:t>
            </a:r>
          </a:p>
        </p:txBody>
      </p:sp>
    </p:spTree>
    <p:extLst>
      <p:ext uri="{BB962C8B-B14F-4D97-AF65-F5344CB8AC3E}">
        <p14:creationId xmlns:p14="http://schemas.microsoft.com/office/powerpoint/2010/main" val="64361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algn="ctr"/>
            <a:r>
              <a:rPr lang="en-US" sz="4000" b="1">
                <a:solidFill>
                  <a:schemeClr val="tx1"/>
                </a:solidFill>
              </a:rPr>
              <a:t>Completed and Current Projects</a:t>
            </a:r>
            <a:endParaRPr lang="en-US" sz="4000" b="1"/>
          </a:p>
        </p:txBody>
      </p:sp>
      <p:sp>
        <p:nvSpPr>
          <p:cNvPr id="5" name="Content Placeholder 4">
            <a:extLst>
              <a:ext uri="{FF2B5EF4-FFF2-40B4-BE49-F238E27FC236}">
                <a16:creationId xmlns:a16="http://schemas.microsoft.com/office/drawing/2014/main" id="{1F3D675F-4E3B-4565-F7C9-7CA29E4BAE6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05278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ar driving down a road&#10;&#10;Description automatically generated with medium confidence">
            <a:extLst>
              <a:ext uri="{FF2B5EF4-FFF2-40B4-BE49-F238E27FC236}">
                <a16:creationId xmlns:a16="http://schemas.microsoft.com/office/drawing/2014/main" id="{9C3C96D3-20E2-B248-FEC5-AF6DF9740D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21" t="6936" b="2521"/>
          <a:stretch/>
        </p:blipFill>
        <p:spPr>
          <a:xfrm>
            <a:off x="3922314" y="3775254"/>
            <a:ext cx="5221686" cy="3047584"/>
          </a:xfrm>
          <a:prstGeom prst="rect">
            <a:avLst/>
          </a:prstGeom>
        </p:spPr>
      </p:pic>
      <p:sp>
        <p:nvSpPr>
          <p:cNvPr id="6" name="Title 1">
            <a:extLst>
              <a:ext uri="{FF2B5EF4-FFF2-40B4-BE49-F238E27FC236}">
                <a16:creationId xmlns:a16="http://schemas.microsoft.com/office/drawing/2014/main" id="{BDB920A6-D21B-408C-959F-39948FC4D499}"/>
              </a:ext>
            </a:extLst>
          </p:cNvPr>
          <p:cNvSpPr txBox="1">
            <a:spLocks/>
          </p:cNvSpPr>
          <p:nvPr/>
        </p:nvSpPr>
        <p:spPr>
          <a:xfrm>
            <a:off x="457200" y="664610"/>
            <a:ext cx="8229600" cy="478390"/>
          </a:xfrm>
          <a:prstGeom prst="rect">
            <a:avLst/>
          </a:prstGeom>
        </p:spPr>
        <p:txBody>
          <a:bodyPr vert="horz" lIns="0" tIns="45720" rIns="0" bIns="0" anchor="b">
            <a:normAutofit fontScale="9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err="1">
                <a:solidFill>
                  <a:schemeClr val="tx1"/>
                </a:solidFill>
              </a:rPr>
              <a:t>Alisal</a:t>
            </a:r>
            <a:r>
              <a:rPr lang="en-US" sz="3200" b="1">
                <a:solidFill>
                  <a:schemeClr val="tx1"/>
                </a:solidFill>
              </a:rPr>
              <a:t> Road Pavement Reconstruction </a:t>
            </a:r>
            <a:endParaRPr lang="en-US" sz="3200" b="1"/>
          </a:p>
        </p:txBody>
      </p:sp>
      <p:sp>
        <p:nvSpPr>
          <p:cNvPr id="9" name="Content Placeholder 2">
            <a:extLst>
              <a:ext uri="{FF2B5EF4-FFF2-40B4-BE49-F238E27FC236}">
                <a16:creationId xmlns:a16="http://schemas.microsoft.com/office/drawing/2014/main" id="{0B2A81CA-5B71-4DEB-9E2F-EFF8201E97F5}"/>
              </a:ext>
            </a:extLst>
          </p:cNvPr>
          <p:cNvSpPr txBox="1">
            <a:spLocks/>
          </p:cNvSpPr>
          <p:nvPr/>
        </p:nvSpPr>
        <p:spPr>
          <a:xfrm>
            <a:off x="466613" y="1143000"/>
            <a:ext cx="8229600" cy="1460351"/>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ts val="3000"/>
              </a:lnSpc>
              <a:spcBef>
                <a:spcPts val="0"/>
              </a:spcBef>
              <a:buFont typeface="Wingdings" panose="05000000000000000000" pitchFamily="2" charset="2"/>
              <a:buChar char="Ø"/>
            </a:pPr>
            <a:r>
              <a:rPr lang="en-US" b="0">
                <a:solidFill>
                  <a:schemeClr val="tx1"/>
                </a:solidFill>
                <a:latin typeface="+mj-lt"/>
              </a:rPr>
              <a:t>Reconstructed the pavement from City limits to Hartnell Road</a:t>
            </a:r>
          </a:p>
          <a:p>
            <a:pPr>
              <a:lnSpc>
                <a:spcPts val="3000"/>
              </a:lnSpc>
              <a:spcBef>
                <a:spcPts val="0"/>
              </a:spcBef>
              <a:buFont typeface="Wingdings" panose="05000000000000000000" pitchFamily="2" charset="2"/>
              <a:buChar char="Ø"/>
            </a:pPr>
            <a:r>
              <a:rPr lang="en-US" b="0">
                <a:solidFill>
                  <a:schemeClr val="tx1"/>
                </a:solidFill>
                <a:latin typeface="+mj-lt"/>
              </a:rPr>
              <a:t>Replaced drainage culverts and reconstructed drainage ditches</a:t>
            </a:r>
          </a:p>
          <a:p>
            <a:pPr>
              <a:lnSpc>
                <a:spcPts val="3000"/>
              </a:lnSpc>
              <a:spcBef>
                <a:spcPts val="0"/>
              </a:spcBef>
              <a:buFont typeface="Wingdings" panose="05000000000000000000" pitchFamily="2" charset="2"/>
              <a:buChar char="Ø"/>
            </a:pPr>
            <a:r>
              <a:rPr lang="en-US" b="0">
                <a:solidFill>
                  <a:schemeClr val="tx1"/>
                </a:solidFill>
                <a:latin typeface="+mj-lt"/>
              </a:rPr>
              <a:t>Completed December 2024</a:t>
            </a:r>
          </a:p>
          <a:p>
            <a:pPr>
              <a:lnSpc>
                <a:spcPts val="3000"/>
              </a:lnSpc>
              <a:spcBef>
                <a:spcPts val="0"/>
              </a:spcBef>
              <a:buFont typeface="Wingdings" panose="05000000000000000000" pitchFamily="2" charset="2"/>
              <a:buChar char="Ø"/>
            </a:pPr>
            <a:r>
              <a:rPr lang="en-US" b="0">
                <a:solidFill>
                  <a:schemeClr val="tx1"/>
                </a:solidFill>
                <a:latin typeface="+mj-lt"/>
              </a:rPr>
              <a:t>Total project cost: $4.88 million</a:t>
            </a:r>
          </a:p>
        </p:txBody>
      </p:sp>
      <p:sp>
        <p:nvSpPr>
          <p:cNvPr id="13" name="Text Placeholder 7">
            <a:extLst>
              <a:ext uri="{FF2B5EF4-FFF2-40B4-BE49-F238E27FC236}">
                <a16:creationId xmlns:a16="http://schemas.microsoft.com/office/drawing/2014/main" id="{CD8B91C6-AC11-44CD-B9B3-6C2BA035A719}"/>
              </a:ext>
            </a:extLst>
          </p:cNvPr>
          <p:cNvSpPr txBox="1">
            <a:spLocks/>
          </p:cNvSpPr>
          <p:nvPr/>
        </p:nvSpPr>
        <p:spPr>
          <a:xfrm>
            <a:off x="6022517" y="4200535"/>
            <a:ext cx="8382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After</a:t>
            </a:r>
          </a:p>
        </p:txBody>
      </p:sp>
      <p:pic>
        <p:nvPicPr>
          <p:cNvPr id="8" name="Picture 7" descr="A picture containing sky, ground, outdoor, road&#10;&#10;Description automatically generated">
            <a:extLst>
              <a:ext uri="{FF2B5EF4-FFF2-40B4-BE49-F238E27FC236}">
                <a16:creationId xmlns:a16="http://schemas.microsoft.com/office/drawing/2014/main" id="{3275BA52-4238-A74B-C2F3-0DF3EF4CD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1" y="2695847"/>
            <a:ext cx="4155142" cy="3116357"/>
          </a:xfrm>
          <a:prstGeom prst="rect">
            <a:avLst/>
          </a:prstGeom>
        </p:spPr>
      </p:pic>
      <p:sp>
        <p:nvSpPr>
          <p:cNvPr id="12" name="Text Placeholder 7">
            <a:extLst>
              <a:ext uri="{FF2B5EF4-FFF2-40B4-BE49-F238E27FC236}">
                <a16:creationId xmlns:a16="http://schemas.microsoft.com/office/drawing/2014/main" id="{5B0902B6-670D-4A2E-9110-A30821BAF5DE}"/>
              </a:ext>
            </a:extLst>
          </p:cNvPr>
          <p:cNvSpPr txBox="1">
            <a:spLocks/>
          </p:cNvSpPr>
          <p:nvPr/>
        </p:nvSpPr>
        <p:spPr>
          <a:xfrm>
            <a:off x="2053511" y="2800962"/>
            <a:ext cx="838200" cy="354552"/>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1800">
                <a:solidFill>
                  <a:schemeClr val="tx1"/>
                </a:solidFill>
                <a:latin typeface="+mj-lt"/>
              </a:rPr>
              <a:t>Before</a:t>
            </a:r>
          </a:p>
        </p:txBody>
      </p:sp>
    </p:spTree>
    <p:extLst>
      <p:ext uri="{BB962C8B-B14F-4D97-AF65-F5344CB8AC3E}">
        <p14:creationId xmlns:p14="http://schemas.microsoft.com/office/powerpoint/2010/main" val="17244345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be4f378-71f8-4051-94d9-fca596238789" xsi:nil="true"/>
    <lcf76f155ced4ddcb4097134ff3c332f xmlns="248a18ec-fe84-49b1-a827-e30363c5a4e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E7D7B7A535DA42BF637CCFFC5BF365" ma:contentTypeVersion="13" ma:contentTypeDescription="Create a new document." ma:contentTypeScope="" ma:versionID="cd3103a20379ca95d1152b8d90b417b6">
  <xsd:schema xmlns:xsd="http://www.w3.org/2001/XMLSchema" xmlns:xs="http://www.w3.org/2001/XMLSchema" xmlns:p="http://schemas.microsoft.com/office/2006/metadata/properties" xmlns:ns2="248a18ec-fe84-49b1-a827-e30363c5a4e8" xmlns:ns3="2be4f378-71f8-4051-94d9-fca596238789" targetNamespace="http://schemas.microsoft.com/office/2006/metadata/properties" ma:root="true" ma:fieldsID="153241508431effcf407219864a0fd80" ns2:_="" ns3:_="">
    <xsd:import namespace="248a18ec-fe84-49b1-a827-e30363c5a4e8"/>
    <xsd:import namespace="2be4f378-71f8-4051-94d9-fca59623878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8a18ec-fe84-49b1-a827-e30363c5a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2b3e53e-12d5-4e58-a8f6-425b524cd83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e4f378-71f8-4051-94d9-fca59623878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2ccbd9f-343d-42d4-baba-01a6cf36c508}" ma:internalName="TaxCatchAll" ma:showField="CatchAllData" ma:web="2be4f378-71f8-4051-94d9-fca5962387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F427C0-46D2-473C-82C7-B64268A07379}">
  <ds:schemaRefs>
    <ds:schemaRef ds:uri="http://schemas.microsoft.com/office/2006/documentManagement/types"/>
    <ds:schemaRef ds:uri="http://www.w3.org/XML/1998/namespace"/>
    <ds:schemaRef ds:uri="http://purl.org/dc/elements/1.1/"/>
    <ds:schemaRef ds:uri="dc22578f-816f-46db-a965-a1ef8daeb1c2"/>
    <ds:schemaRef ds:uri="http://purl.org/dc/dcmitype/"/>
    <ds:schemaRef ds:uri="http://schemas.openxmlformats.org/package/2006/metadata/core-properties"/>
    <ds:schemaRef ds:uri="http://schemas.microsoft.com/office/2006/metadata/properties"/>
    <ds:schemaRef ds:uri="http://schemas.microsoft.com/office/infopath/2007/PartnerControls"/>
    <ds:schemaRef ds:uri="faf2dff7-1506-4aa5-8991-bbb7af5dd8fc"/>
    <ds:schemaRef ds:uri="http://purl.org/dc/terms/"/>
    <ds:schemaRef ds:uri="2be4f378-71f8-4051-94d9-fca596238789"/>
    <ds:schemaRef ds:uri="248a18ec-fe84-49b1-a827-e30363c5a4e8"/>
  </ds:schemaRefs>
</ds:datastoreItem>
</file>

<file path=customXml/itemProps2.xml><?xml version="1.0" encoding="utf-8"?>
<ds:datastoreItem xmlns:ds="http://schemas.openxmlformats.org/officeDocument/2006/customXml" ds:itemID="{FD3F0350-AC24-4B44-B49E-2BD0800A8E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8a18ec-fe84-49b1-a827-e30363c5a4e8"/>
    <ds:schemaRef ds:uri="2be4f378-71f8-4051-94d9-fca5962387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D01822-57E5-41DF-B94D-2FB3E2CA6C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4</TotalTime>
  <Words>3457</Words>
  <Application>Microsoft Office PowerPoint</Application>
  <PresentationFormat>On-screen Show (4:3)</PresentationFormat>
  <Paragraphs>395</Paragraphs>
  <Slides>48</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Cambria</vt:lpstr>
      <vt:lpstr>CIDFont+F11</vt:lpstr>
      <vt:lpstr>CIDFont+F2</vt:lpstr>
      <vt:lpstr>Constantia</vt:lpstr>
      <vt:lpstr>Wingdings</vt:lpstr>
      <vt:lpstr>Wingdings 2</vt:lpstr>
      <vt:lpstr>Flow</vt:lpstr>
      <vt:lpstr>PowerPoint Presentation</vt:lpstr>
      <vt:lpstr>PRESENTATION OVERVIEW</vt:lpstr>
      <vt:lpstr>Background - County Road Network</vt:lpstr>
      <vt:lpstr>Pavement Condition Index (PCI)</vt:lpstr>
      <vt:lpstr>County Transportation Infrastructure</vt:lpstr>
      <vt:lpstr>PowerPoint Presentation</vt:lpstr>
      <vt:lpstr>PowerPoint Presentation</vt:lpstr>
      <vt:lpstr>Completed and Current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 X funded  Community Street Improvements</vt:lpstr>
      <vt:lpstr>PowerPoint Presentation</vt:lpstr>
      <vt:lpstr>PowerPoint Presentation</vt:lpstr>
      <vt:lpstr>PowerPoint Presentation</vt:lpstr>
      <vt:lpstr>PowerPoint Presentation</vt:lpstr>
      <vt:lpstr>PowerPoint Presentation</vt:lpstr>
      <vt:lpstr>2023 Storm Repairs along key Ag routes</vt:lpstr>
      <vt:lpstr>PowerPoint Presentation</vt:lpstr>
      <vt:lpstr>PowerPoint Presentation</vt:lpstr>
      <vt:lpstr>Planned Projects</vt:lpstr>
      <vt:lpstr>5-year Capital Improvement Program Plan</vt:lpstr>
      <vt:lpstr>PowerPoint Presentation</vt:lpstr>
      <vt:lpstr>PowerPoint Presentation</vt:lpstr>
      <vt:lpstr>MEASURE X PROJECTS</vt:lpstr>
      <vt:lpstr>AG ROADS PRIORITY LIST</vt:lpstr>
      <vt:lpstr>PowerPoint Presentation</vt:lpstr>
      <vt:lpstr>PowerPoint Presentation</vt:lpstr>
      <vt:lpstr>PowerPoint Presentation</vt:lpstr>
      <vt:lpstr>PowerPoint Presentation</vt:lpstr>
      <vt:lpstr>PowerPoint Presentation</vt:lpstr>
      <vt:lpstr>Davis Road Bridge Replacement and Road Widening Project</vt:lpstr>
      <vt:lpstr>Project Limits Blanco Road to Reservation Road</vt:lpstr>
      <vt:lpstr>Project Status</vt:lpstr>
      <vt:lpstr>OTHER PLANNED PROJECTS</vt:lpstr>
      <vt:lpstr>OTHER PLANNED PROJECTS</vt:lpstr>
      <vt:lpstr>MAINTENANCE EFFORTS</vt:lpstr>
      <vt:lpstr>MAINTENANCE EFFORTS</vt:lpstr>
      <vt:lpstr>PowerPoint Presentation</vt:lpstr>
      <vt:lpstr>Contact Information for Road Issues</vt:lpstr>
      <vt:lpstr>PowerPoint Presentation</vt:lpstr>
    </vt:vector>
  </TitlesOfParts>
  <Company>County of Monterey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chapmanr</dc:creator>
  <cp:lastModifiedBy>Theresa Wright</cp:lastModifiedBy>
  <cp:revision>3</cp:revision>
  <cp:lastPrinted>2018-03-05T16:34:36Z</cp:lastPrinted>
  <dcterms:created xsi:type="dcterms:W3CDTF">2014-09-23T16:38:37Z</dcterms:created>
  <dcterms:modified xsi:type="dcterms:W3CDTF">2025-08-20T23:02:35Z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0x01010035E7D7B7A535DA42BF637CCFFC5BF365</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