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4" r:id="rId5"/>
  </p:sldMasterIdLst>
  <p:notesMasterIdLst>
    <p:notesMasterId r:id="rId13"/>
  </p:notesMasterIdLst>
  <p:sldIdLst>
    <p:sldId id="1963" r:id="rId6"/>
    <p:sldId id="2000" r:id="rId7"/>
    <p:sldId id="1962" r:id="rId8"/>
    <p:sldId id="1959" r:id="rId9"/>
    <p:sldId id="1960" r:id="rId10"/>
    <p:sldId id="2002" r:id="rId11"/>
    <p:sldId id="200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69C84C-3B5B-49B5-986E-57288BAF3AFE}">
          <p14:sldIdLst>
            <p14:sldId id="1963"/>
            <p14:sldId id="2000"/>
            <p14:sldId id="1962"/>
            <p14:sldId id="1959"/>
            <p14:sldId id="1960"/>
            <p14:sldId id="2002"/>
            <p14:sldId id="20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67E0A4-651F-D39F-4BF8-645AB9CA4F84}" name="Smith, Caroline" initials="SC" userId="S::SmithCa@SamTrans.com::57f07c23-eeb4-4840-b3dc-d2dbaf26ac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ietjen, Brent" initials="TB" lastIdx="27" clrIdx="6"/>
  <p:cmAuthor id="1" name="Huma Husain" initials="HH" lastIdx="20" clrIdx="0"/>
  <p:cmAuthor id="8" name="Smith, Caroline" initials="SC" lastIdx="2" clrIdx="7"/>
  <p:cmAuthor id="2" name="Amin, Ratna" initials="AR" lastIdx="11" clrIdx="1"/>
  <p:cmAuthor id="9" name="Fromson, Casey" initials="FC" lastIdx="7" clrIdx="8"/>
  <p:cmAuthor id="3" name="Lee Reis" initials="LR" lastIdx="10" clrIdx="2"/>
  <p:cmAuthor id="10" name="Brent" initials="B" lastIdx="1" clrIdx="9"/>
  <p:cmAuthor id="4" name="Amin, Ratna" initials="AR [2]" lastIdx="26" clrIdx="3"/>
  <p:cmAuthor id="11" name="Wasilco, Jadie" initials="WJ" lastIdx="7" clrIdx="10">
    <p:extLst>
      <p:ext uri="{19B8F6BF-5375-455C-9EA6-DF929625EA0E}">
        <p15:presenceInfo xmlns:p15="http://schemas.microsoft.com/office/powerpoint/2012/main" userId="S::WasilcoJ@SamTrans.com::63d427f5-cda7-40cf-ae67-ebf44c0276b7" providerId="AD"/>
      </p:ext>
    </p:extLst>
  </p:cmAuthor>
  <p:cmAuthor id="5" name="Terence Zhao" initials="TZ" lastIdx="1" clrIdx="4"/>
  <p:cmAuthor id="12" name="Ray, Ira" initials="RI" lastIdx="1" clrIdx="11">
    <p:extLst>
      <p:ext uri="{19B8F6BF-5375-455C-9EA6-DF929625EA0E}">
        <p15:presenceInfo xmlns:p15="http://schemas.microsoft.com/office/powerpoint/2012/main" userId="S::ira.ray@aecom.com::f23685c1-d9c6-4414-9d87-68f26de3d4e0" providerId="AD"/>
      </p:ext>
    </p:extLst>
  </p:cmAuthor>
  <p:cmAuthor id="6" name="Guest User" initials="GU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87C"/>
    <a:srgbClr val="E0474A"/>
    <a:srgbClr val="00CC00"/>
    <a:srgbClr val="FFFF00"/>
    <a:srgbClr val="35373B"/>
    <a:srgbClr val="2DCCD3"/>
    <a:srgbClr val="33363A"/>
    <a:srgbClr val="383C3F"/>
    <a:srgbClr val="3C3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3" autoAdjust="0"/>
    <p:restoredTop sz="95652" autoAdjust="0"/>
  </p:normalViewPr>
  <p:slideViewPr>
    <p:cSldViewPr snapToGrid="0">
      <p:cViewPr varScale="1">
        <p:scale>
          <a:sx n="83" d="100"/>
          <a:sy n="83" d="100"/>
        </p:scale>
        <p:origin x="6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40363" cy="489756"/>
          </a:xfrm>
          <a:prstGeom prst="rect">
            <a:avLst/>
          </a:prstGeom>
        </p:spPr>
        <p:txBody>
          <a:bodyPr vert="horz" lIns="98486" tIns="49243" rIns="98486" bIns="4924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35667" y="0"/>
            <a:ext cx="3240363" cy="489756"/>
          </a:xfrm>
          <a:prstGeom prst="rect">
            <a:avLst/>
          </a:prstGeom>
        </p:spPr>
        <p:txBody>
          <a:bodyPr vert="horz" lIns="98486" tIns="49243" rIns="98486" bIns="49243" rtlCol="0"/>
          <a:lstStyle>
            <a:lvl1pPr algn="r">
              <a:defRPr sz="1300"/>
            </a:lvl1pPr>
          </a:lstStyle>
          <a:p>
            <a:fld id="{B2A50628-2730-4710-B87D-62CD6168E8B2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1220788"/>
            <a:ext cx="5856287" cy="3294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6" tIns="49243" rIns="98486" bIns="492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47776" y="4697587"/>
            <a:ext cx="5982208" cy="3843481"/>
          </a:xfrm>
          <a:prstGeom prst="rect">
            <a:avLst/>
          </a:prstGeom>
        </p:spPr>
        <p:txBody>
          <a:bodyPr vert="horz" lIns="98486" tIns="49243" rIns="98486" bIns="49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71466"/>
            <a:ext cx="3240363" cy="489756"/>
          </a:xfrm>
          <a:prstGeom prst="rect">
            <a:avLst/>
          </a:prstGeom>
        </p:spPr>
        <p:txBody>
          <a:bodyPr vert="horz" lIns="98486" tIns="49243" rIns="98486" bIns="4924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35667" y="9271466"/>
            <a:ext cx="3240363" cy="489756"/>
          </a:xfrm>
          <a:prstGeom prst="rect">
            <a:avLst/>
          </a:prstGeom>
        </p:spPr>
        <p:txBody>
          <a:bodyPr vert="horz" lIns="98486" tIns="49243" rIns="98486" bIns="49243" rtlCol="0" anchor="b"/>
          <a:lstStyle>
            <a:lvl1pPr algn="r">
              <a:defRPr sz="1300"/>
            </a:lvl1pPr>
          </a:lstStyle>
          <a:p>
            <a:fld id="{26B0D36C-C386-4964-B5BE-C82D674D3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0D36C-C386-4964-B5BE-C82D674D302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4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0D36C-C386-4964-B5BE-C82D674D302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8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9CD918-1B5D-48CF-9797-4DD9CFE103C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30086114"/>
              </p:ext>
            </p:extLst>
          </p:nvPr>
        </p:nvGraphicFramePr>
        <p:xfrm>
          <a:off x="0" y="0"/>
          <a:ext cx="12219151" cy="575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253640" imgH="7669800" progId="Photoshop.Image.22">
                  <p:embed/>
                </p:oleObj>
              </mc:Choice>
              <mc:Fallback>
                <p:oleObj name="Image" r:id="rId2" imgW="16253640" imgH="7669800" progId="Photoshop.Image.2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9CD918-1B5D-48CF-9797-4DD9CFE10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19151" cy="575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CCC685-B2DD-4A6A-8E1B-1FF2382E7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848" y="607219"/>
            <a:ext cx="3954087" cy="16557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D3F9A-BBFD-4DA0-9CAF-42A7EB07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848" y="2601119"/>
            <a:ext cx="4170218" cy="1056481"/>
          </a:xfrm>
        </p:spPr>
        <p:txBody>
          <a:bodyPr/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56366"/>
            <a:ext cx="12191999" cy="110163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6012996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11289"/>
            <a:ext cx="12191999" cy="1042746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2354036"/>
            <a:ext cx="12192000" cy="450396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E3B895-F507-4936-BCDF-59C6DB56A96E}"/>
              </a:ext>
            </a:extLst>
          </p:cNvPr>
          <p:cNvSpPr txBox="1">
            <a:spLocks/>
          </p:cNvSpPr>
          <p:nvPr userDrawn="1"/>
        </p:nvSpPr>
        <p:spPr>
          <a:xfrm>
            <a:off x="501240" y="4730150"/>
            <a:ext cx="5594760" cy="174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rgbClr val="0058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>
                <a:solidFill>
                  <a:schemeClr val="bg1"/>
                </a:solidFill>
              </a:rPr>
              <a:t>FOR MORE INFORMATION</a:t>
            </a:r>
            <a:endParaRPr lang="en-US" sz="1400" b="0" i="0" dirty="0">
              <a:solidFill>
                <a:schemeClr val="bg1"/>
              </a:solidFill>
            </a:endParaRPr>
          </a:p>
          <a:p>
            <a:r>
              <a:rPr lang="en-US" sz="1400" b="0" i="0" dirty="0">
                <a:solidFill>
                  <a:schemeClr val="bg1"/>
                </a:solidFill>
              </a:rPr>
              <a:t>www.Caltrain.com</a:t>
            </a:r>
            <a:endParaRPr lang="en-US" sz="1400" i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91" y="6012996"/>
            <a:ext cx="988002" cy="556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273300"/>
            <a:ext cx="12192000" cy="8073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410" cy="5756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CC685-B2DD-4A6A-8E1B-1FF2382E7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848" y="607219"/>
            <a:ext cx="3954087" cy="165576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D3F9A-BBFD-4DA0-9CAF-42A7EB075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848" y="2601119"/>
            <a:ext cx="4170218" cy="1056481"/>
          </a:xfrm>
        </p:spPr>
        <p:txBody>
          <a:bodyPr/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756366"/>
            <a:ext cx="12191999" cy="110163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6012996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F8D7-121C-4EFA-9D85-805FDFD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110799"/>
            <a:ext cx="10515600" cy="6074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3E5892-ADAC-4247-86B2-1C869F141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127" y="2883753"/>
            <a:ext cx="10515600" cy="424714"/>
          </a:xfr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428999"/>
            <a:ext cx="12192001" cy="330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64" y="6018521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1" cy="6734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BCCF4-D544-4C9F-8EA2-D015009AF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550" y="1828800"/>
            <a:ext cx="10515600" cy="2394065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Quote/Goal Here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CAC9-270C-47D9-9FFF-AE251E53B3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4281"/>
            <a:ext cx="10515600" cy="4896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SOURCE/NAME/DATE/ETC.</a:t>
            </a:r>
          </a:p>
        </p:txBody>
      </p:sp>
    </p:spTree>
    <p:extLst>
      <p:ext uri="{BB962C8B-B14F-4D97-AF65-F5344CB8AC3E}">
        <p14:creationId xmlns:p14="http://schemas.microsoft.com/office/powerpoint/2010/main" val="3641442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4063321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19EE30-E677-4970-AD4D-CA0F0F6EC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11" y="4751929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72B39A0-B8CD-48F5-A403-889AD2EFCE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7F9C31-C9A5-4133-9986-61831A789F7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11931" y="3673046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4063321"/>
            <a:ext cx="4750029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19EE30-E677-4970-AD4D-CA0F0F6EC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11" y="4751929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83901A-5AAB-4F47-9038-324B56C34AB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0" y="1"/>
            <a:ext cx="12192000" cy="2320834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2CA2D0D-3F90-4498-8511-74695BA5AC2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11931" y="3429000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53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E5670-007D-4C0A-BAC7-E672ECC30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661851"/>
            <a:ext cx="6339838" cy="5286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990681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2874611"/>
            <a:ext cx="4832464" cy="2501537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79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B91BDF-CFC4-419D-BC40-EA5343D0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6E30CE-451F-4AFC-980A-956E78BB9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027" y="-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858A8B-EF6E-4FB4-AF19-B3D68CAA88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6057" y="0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1BF482-15DC-4492-B3E3-B7625B367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2" y="4394247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C0C42CE-4B5C-44CD-B974-9EBFC87B15E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70611" y="5082855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6C0B92A-9FE3-42C9-BA30-FA807FA0C0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931" y="3717691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69890-F93E-439E-9D16-0A8178CCA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7A03B3-745E-4A0D-A31E-99E042210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71797"/>
            <a:ext cx="5181599" cy="809897"/>
          </a:xfrm>
        </p:spPr>
        <p:txBody>
          <a:bodyPr/>
          <a:lstStyle>
            <a:lvl1pPr algn="ctr"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047A68-5B3E-4869-A201-27F4F93D20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7240" y="1669095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E09235-058B-4EAA-827B-E7C7567B6D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53200" y="2294959"/>
            <a:ext cx="5181600" cy="3348196"/>
          </a:xfrm>
        </p:spPr>
        <p:txBody>
          <a:bodyPr/>
          <a:lstStyle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5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2158A1-53A3-4E14-BECD-749EB190A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98" y="989195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EC4BBA-C3B5-4291-AF2C-0CFD1064DE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698" y="1677803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0585F66-1D3B-4E34-9F0A-14DC446F5E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69132" y="531027"/>
            <a:ext cx="6165170" cy="541692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E5E436-9F9B-4ACD-965A-757DF26EC3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697" y="2334888"/>
            <a:ext cx="4684418" cy="3613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F8D7-121C-4EFA-9D85-805FDFD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27" y="2110799"/>
            <a:ext cx="10515600" cy="6074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A3E5892-ADAC-4247-86B2-1C869F141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127" y="2883753"/>
            <a:ext cx="10515600" cy="424714"/>
          </a:xfr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428999"/>
            <a:ext cx="12192001" cy="330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64" y="6018521"/>
            <a:ext cx="988002" cy="55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16" y="365125"/>
            <a:ext cx="11448662" cy="72655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01216" y="62388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73B4260-A27C-4C8E-B5B5-A3095FBF5F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77" y="974785"/>
            <a:ext cx="6133513" cy="5730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AA912-C9A2-47BF-86EF-390F814334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11289"/>
            <a:ext cx="12191999" cy="1042746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" y="2354036"/>
            <a:ext cx="12192000" cy="450396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8E3B895-F507-4936-BCDF-59C6DB56A96E}"/>
              </a:ext>
            </a:extLst>
          </p:cNvPr>
          <p:cNvSpPr txBox="1">
            <a:spLocks/>
          </p:cNvSpPr>
          <p:nvPr userDrawn="1"/>
        </p:nvSpPr>
        <p:spPr>
          <a:xfrm>
            <a:off x="501240" y="4730150"/>
            <a:ext cx="5594760" cy="174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rgbClr val="0058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>
                <a:solidFill>
                  <a:schemeClr val="bg1"/>
                </a:solidFill>
              </a:rPr>
              <a:t>FOR MORE INFORMATION</a:t>
            </a:r>
            <a:endParaRPr lang="en-US" sz="1400" b="0" i="0">
              <a:solidFill>
                <a:schemeClr val="bg1"/>
              </a:solidFill>
            </a:endParaRPr>
          </a:p>
          <a:p>
            <a:r>
              <a:rPr lang="en-US" sz="1400" b="0" i="0">
                <a:solidFill>
                  <a:schemeClr val="bg1"/>
                </a:solidFill>
              </a:rPr>
              <a:t>www.Caltrain.com</a:t>
            </a:r>
            <a:endParaRPr lang="en-US" sz="1400" i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91" y="6012996"/>
            <a:ext cx="988002" cy="556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273300"/>
            <a:ext cx="12192000" cy="8073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1" cy="6734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BCCF4-D544-4C9F-8EA2-D015009AF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550" y="1828800"/>
            <a:ext cx="10515600" cy="2394065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Quote/Goal Here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CAC9-270C-47D9-9FFF-AE251E53B3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4281"/>
            <a:ext cx="10515600" cy="4896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SOURCE/NAME/DATE/ETC.</a:t>
            </a:r>
          </a:p>
        </p:txBody>
      </p:sp>
    </p:spTree>
    <p:extLst>
      <p:ext uri="{BB962C8B-B14F-4D97-AF65-F5344CB8AC3E}">
        <p14:creationId xmlns:p14="http://schemas.microsoft.com/office/powerpoint/2010/main" val="338263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4063321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19EE30-E677-4970-AD4D-CA0F0F6EC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11" y="4751929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72B39A0-B8CD-48F5-A403-889AD2EFCE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7F9C31-C9A5-4133-9986-61831A789F7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11931" y="3673046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1210962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12192001" cy="1153297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4063321"/>
            <a:ext cx="4750029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F19EE30-E677-4970-AD4D-CA0F0F6EC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11" y="4751929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C83901A-5AAB-4F47-9038-324B56C34AB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0" y="2"/>
            <a:ext cx="12192000" cy="1153294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2CA2D0D-3F90-4498-8511-74695BA5AC2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111931" y="3429000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69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E5670-007D-4C0A-BAC7-E672ECC30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661851"/>
            <a:ext cx="6339838" cy="5286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990681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2874611"/>
            <a:ext cx="4832464" cy="2501537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5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B91BDF-CFC4-419D-BC40-EA5343D0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6E30CE-451F-4AFC-980A-956E78BB9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027" y="-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858A8B-EF6E-4FB4-AF19-B3D68CAA88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6057" y="0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A1BF482-15DC-4492-B3E3-B7625B367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2" y="4394247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C0C42CE-4B5C-44CD-B974-9EBFC87B15E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370611" y="5082855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6C0B92A-9FE3-42C9-BA30-FA807FA0C0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931" y="3717691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69890-F93E-439E-9D16-0A8178CCA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7A03B3-745E-4A0D-A31E-99E042210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971797"/>
            <a:ext cx="5181599" cy="809897"/>
          </a:xfrm>
        </p:spPr>
        <p:txBody>
          <a:bodyPr/>
          <a:lstStyle>
            <a:lvl1pPr algn="ctr"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047A68-5B3E-4869-A201-27F4F93D20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7240" y="1669095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E09235-058B-4EAA-827B-E7C7567B6D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53200" y="2294959"/>
            <a:ext cx="5181600" cy="3348196"/>
          </a:xfrm>
        </p:spPr>
        <p:txBody>
          <a:bodyPr/>
          <a:lstStyle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8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F2158A1-53A3-4E14-BECD-749EB190A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98" y="989195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EC4BBA-C3B5-4291-AF2C-0CFD1064DE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698" y="1677803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0585F66-1D3B-4E34-9F0A-14DC446F5E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69132" y="531027"/>
            <a:ext cx="6165170" cy="541692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E5E436-9F9B-4ACD-965A-757DF26EC3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697" y="2334888"/>
            <a:ext cx="4684418" cy="3613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3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9E24F29-1889-453B-AEF2-6F3755AA28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549008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9E24F29-1889-453B-AEF2-6F3755AA2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C26148D-225F-46EF-BC10-E141F2DB8071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1FAFE-4E1A-4E8D-9740-D4CE89E6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2897-B51D-414C-BA5F-AD24155A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B401-AF45-45AD-ADDC-86839E8E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80F2-EB1F-4714-BA5E-796B2C087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E3FB6-26E8-4639-8EFB-5DC0FE37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A358-6A41-4693-A397-0EF367861F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5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spc="1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9E24F29-1889-453B-AEF2-6F3755AA28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78558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9E24F29-1889-453B-AEF2-6F3755AA2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C26148D-225F-46EF-BC10-E141F2DB8071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1FAFE-4E1A-4E8D-9740-D4CE89E6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2897-B51D-414C-BA5F-AD24155A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B401-AF45-45AD-ADDC-86839E8E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18DA-A7B8-4635-9A5D-E8AA72C1C30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80F2-EB1F-4714-BA5E-796B2C087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E3FB6-26E8-4639-8EFB-5DC0FE37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A358-6A41-4693-A397-0EF36786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spc="1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 cap="none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emf"/><Relationship Id="rId7" Type="http://schemas.openxmlformats.org/officeDocument/2006/relationships/image" Target="../media/image15.sv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SIMnFLvSdY?feature=oembe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5C3DEBF-CBFB-480C-807F-51B6AE2F22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5C3DEBF-CBFB-480C-807F-51B6AE2F2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D8C6D4D-6FC7-48A4-8967-9D312E7E17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DF486-528C-4C3E-AD2B-759DF881799A}"/>
              </a:ext>
            </a:extLst>
          </p:cNvPr>
          <p:cNvSpPr/>
          <p:nvPr/>
        </p:nvSpPr>
        <p:spPr>
          <a:xfrm rot="193944">
            <a:off x="9221303" y="1147230"/>
            <a:ext cx="1818837" cy="240507"/>
          </a:xfrm>
          <a:prstGeom prst="rect">
            <a:avLst/>
          </a:prstGeom>
          <a:solidFill>
            <a:srgbClr val="33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D20A1-1BF0-E370-5056-76F4817B57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18EC2-0429-B268-813E-86FB859FE3CF}"/>
              </a:ext>
            </a:extLst>
          </p:cNvPr>
          <p:cNvSpPr txBox="1"/>
          <p:nvPr/>
        </p:nvSpPr>
        <p:spPr>
          <a:xfrm>
            <a:off x="141799" y="249620"/>
            <a:ext cx="459688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Salinas Extension: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prstClr val="white"/>
                </a:solidFill>
                <a:latin typeface="Arial" panose="020B0604020202020204"/>
              </a:rPr>
              <a:t>Caltrain Updates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 Sargent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JD, AICP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Arial" panose="020B0604020202020204"/>
              </a:rPr>
              <a:t>Director, Strategy &amp;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Caltrain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TAMC Rail Policy Committee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63E2A-F6F6-68D9-29A3-575FAD1190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75" r="11376"/>
          <a:stretch/>
        </p:blipFill>
        <p:spPr>
          <a:xfrm>
            <a:off x="4858282" y="-6597"/>
            <a:ext cx="7333718" cy="6858000"/>
          </a:xfrm>
          <a:prstGeom prst="rect">
            <a:avLst/>
          </a:prstGeom>
        </p:spPr>
      </p:pic>
      <p:pic>
        <p:nvPicPr>
          <p:cNvPr id="1026" name="Picture 2" descr="Caltrain Mobile">
            <a:extLst>
              <a:ext uri="{FF2B5EF4-FFF2-40B4-BE49-F238E27FC236}">
                <a16:creationId xmlns:a16="http://schemas.microsoft.com/office/drawing/2014/main" id="{CC849510-DCF1-8214-CCBC-4CEB0EDA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8" y="5871365"/>
            <a:ext cx="1260960" cy="7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AD481F-5E01-75F1-A4A6-33B3D5809E06}"/>
              </a:ext>
            </a:extLst>
          </p:cNvPr>
          <p:cNvCxnSpPr/>
          <p:nvPr/>
        </p:nvCxnSpPr>
        <p:spPr>
          <a:xfrm>
            <a:off x="4858282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4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B6E7A34-B9E7-4FF8-B52C-0A18874205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00619" y="640272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A358-6A41-4693-A397-0EF367861FE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EB4037-C99B-4815-BD61-DEBAAF1C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31" y="-5856"/>
            <a:ext cx="11458538" cy="121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Caltrain Overview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3443C-48C3-B806-AF6C-757076186FC0}"/>
              </a:ext>
            </a:extLst>
          </p:cNvPr>
          <p:cNvSpPr txBox="1"/>
          <p:nvPr/>
        </p:nvSpPr>
        <p:spPr>
          <a:xfrm>
            <a:off x="450185" y="1320004"/>
            <a:ext cx="7123457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Current Operation: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77 miles of track from San Francisco to Gilroy: 51 miles owned by Caltrain, 26 miles by Union Pacific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31 stations (3 counties, 20 cities)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104 trains per day weekday, 64 trains weekend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768350" lvl="1" indent="-285750">
              <a:spcBef>
                <a:spcPts val="800"/>
              </a:spcBef>
              <a:buFont typeface="Arial"/>
              <a:buChar char="•"/>
              <a:tabLst>
                <a:tab pos="311150" algn="l"/>
              </a:tabLst>
            </a:pPr>
            <a:r>
              <a:rPr lang="en-US" sz="22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4 morning, 4 evening trains weekdays to Gilroy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41 at-grade crossings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boto"/>
                <a:cs typeface="Arial" panose="020B0604020202020204" pitchFamily="34" charset="0"/>
              </a:rPr>
              <a:t>Blended System for future Northern California HSR</a:t>
            </a: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boto"/>
              <a:cs typeface="Arial" panose="020B0604020202020204" pitchFamily="34" charset="0"/>
            </a:endParaRPr>
          </a:p>
          <a:p>
            <a:pPr marL="311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11150" algn="l"/>
              </a:tabLst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boto"/>
                <a:cs typeface="Arial" panose="020B0604020202020204" pitchFamily="34" charset="0"/>
              </a:rPr>
              <a:t>Tenant Railroads: ACE, Amtrak, Capital Corridor, UP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boto"/>
              <a:cs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F22144-961F-67BB-5FB8-DAB6A70F0967}"/>
              </a:ext>
            </a:extLst>
          </p:cNvPr>
          <p:cNvSpPr/>
          <p:nvPr/>
        </p:nvSpPr>
        <p:spPr>
          <a:xfrm>
            <a:off x="10189852" y="5832764"/>
            <a:ext cx="1551963" cy="752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B8D07FA3-1270-1BB5-E1A5-3BB93E384D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2594" y="1213344"/>
            <a:ext cx="4619406" cy="54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8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323D00-6429-484F-9737-25C0536FBF0A}"/>
              </a:ext>
            </a:extLst>
          </p:cNvPr>
          <p:cNvSpPr txBox="1">
            <a:spLocks/>
          </p:cNvSpPr>
          <p:nvPr/>
        </p:nvSpPr>
        <p:spPr>
          <a:xfrm>
            <a:off x="608012" y="396240"/>
            <a:ext cx="10971372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156E15-0E50-46D0-95F7-05D59342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0"/>
            <a:ext cx="11458538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Salinas Extension History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CA87094-F3DD-4FE8-B878-6795D0DF908A}"/>
              </a:ext>
            </a:extLst>
          </p:cNvPr>
          <p:cNvSpPr/>
          <p:nvPr/>
        </p:nvSpPr>
        <p:spPr>
          <a:xfrm>
            <a:off x="-179355" y="1371003"/>
            <a:ext cx="6275355" cy="687342"/>
          </a:xfrm>
          <a:prstGeom prst="parallelogram">
            <a:avLst/>
          </a:prstGeom>
          <a:solidFill>
            <a:srgbClr val="E0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8141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Google Shape;84;p11">
            <a:extLst>
              <a:ext uri="{FF2B5EF4-FFF2-40B4-BE49-F238E27FC236}">
                <a16:creationId xmlns:a16="http://schemas.microsoft.com/office/drawing/2014/main" id="{0477245B-DDC7-43B9-969F-20BE2927EED6}"/>
              </a:ext>
            </a:extLst>
          </p:cNvPr>
          <p:cNvSpPr txBox="1"/>
          <p:nvPr/>
        </p:nvSpPr>
        <p:spPr>
          <a:xfrm>
            <a:off x="1165872" y="1569447"/>
            <a:ext cx="5247945" cy="2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indent="-4445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Gilroy – Salinas Extension Concept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094817-CC10-4224-A99B-1EA3A565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2" y="4061132"/>
            <a:ext cx="513132" cy="352778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B6E7A34-B9E7-4FF8-B52C-0A18874205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00619" y="6402724"/>
            <a:ext cx="2743200" cy="365125"/>
          </a:xfrm>
        </p:spPr>
        <p:txBody>
          <a:bodyPr/>
          <a:lstStyle/>
          <a:p>
            <a:fld id="{EE01A358-6A41-4693-A397-0EF367861FE0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Graphic 2" descr="Train Tracks outline">
            <a:extLst>
              <a:ext uri="{FF2B5EF4-FFF2-40B4-BE49-F238E27FC236}">
                <a16:creationId xmlns:a16="http://schemas.microsoft.com/office/drawing/2014/main" id="{9EC66CB8-1513-4A59-B80E-B92BDFC4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3" y="2853947"/>
            <a:ext cx="731345" cy="731345"/>
          </a:xfrm>
          <a:prstGeom prst="rect">
            <a:avLst/>
          </a:prstGeom>
        </p:spPr>
      </p:pic>
      <p:pic>
        <p:nvPicPr>
          <p:cNvPr id="5" name="Graphic 4" descr="Map with pin outline">
            <a:extLst>
              <a:ext uri="{FF2B5EF4-FFF2-40B4-BE49-F238E27FC236}">
                <a16:creationId xmlns:a16="http://schemas.microsoft.com/office/drawing/2014/main" id="{292C24CE-3EBD-4217-BD6F-AA975C3DA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14" y="1276729"/>
            <a:ext cx="767631" cy="767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15C71-5254-4FCD-A2E7-447E62EB5658}"/>
              </a:ext>
            </a:extLst>
          </p:cNvPr>
          <p:cNvSpPr txBox="1"/>
          <p:nvPr/>
        </p:nvSpPr>
        <p:spPr>
          <a:xfrm>
            <a:off x="457149" y="2408592"/>
            <a:ext cx="7315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Southern Pacific provided service (</a:t>
            </a:r>
            <a:r>
              <a:rPr lang="en-US" i="1" dirty="0"/>
              <a:t>Del Monte</a:t>
            </a:r>
            <a:r>
              <a:rPr lang="en-US" dirty="0"/>
              <a:t>) between Monterey and San Jose via Castroville and Watsonville from 1889 to 1971.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Southern Pacific’s </a:t>
            </a:r>
            <a:r>
              <a:rPr lang="en-US" i="1" dirty="0"/>
              <a:t>Coast Daylight</a:t>
            </a:r>
            <a:r>
              <a:rPr lang="en-US" dirty="0"/>
              <a:t> served Salinas until 1974, and Amtrak’s </a:t>
            </a:r>
            <a:r>
              <a:rPr lang="en-US" i="1" dirty="0"/>
              <a:t>Coast Starlight</a:t>
            </a:r>
            <a:r>
              <a:rPr lang="en-US" dirty="0"/>
              <a:t> has served Salinas since.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Gilroy – Salinas commuter rail extension has been considered in a variety of previous studies: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2022 California State Rail Plan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Caltrain Business Plan (2040 Service Vision)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Monterey Bay Area Network Integration Study</a:t>
            </a:r>
          </a:p>
        </p:txBody>
      </p:sp>
      <p:pic>
        <p:nvPicPr>
          <p:cNvPr id="8194" name="Picture 2" descr="Del Monte at Castroville, 1971">
            <a:extLst>
              <a:ext uri="{FF2B5EF4-FFF2-40B4-BE49-F238E27FC236}">
                <a16:creationId xmlns:a16="http://schemas.microsoft.com/office/drawing/2014/main" id="{73DA1006-49BA-4E99-8D1F-B24B8A76B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27684" r="2900"/>
          <a:stretch/>
        </p:blipFill>
        <p:spPr bwMode="auto">
          <a:xfrm>
            <a:off x="8659863" y="1420228"/>
            <a:ext cx="3383954" cy="2069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hil Beard: Coast Daylight">
            <a:extLst>
              <a:ext uri="{FF2B5EF4-FFF2-40B4-BE49-F238E27FC236}">
                <a16:creationId xmlns:a16="http://schemas.microsoft.com/office/drawing/2014/main" id="{2333DC63-8231-4E7F-9E05-38742AA3E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7197" r="3756" b="5236"/>
          <a:stretch/>
        </p:blipFill>
        <p:spPr bwMode="auto">
          <a:xfrm>
            <a:off x="8659865" y="3691170"/>
            <a:ext cx="3383952" cy="2069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323D00-6429-484F-9737-25C0536FBF0A}"/>
              </a:ext>
            </a:extLst>
          </p:cNvPr>
          <p:cNvSpPr txBox="1">
            <a:spLocks/>
          </p:cNvSpPr>
          <p:nvPr/>
        </p:nvSpPr>
        <p:spPr>
          <a:xfrm>
            <a:off x="608012" y="396240"/>
            <a:ext cx="10971372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156E15-0E50-46D0-95F7-05D59342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0"/>
            <a:ext cx="11458538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Caltrain – TAMC MOU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CA87094-F3DD-4FE8-B878-6795D0DF908A}"/>
              </a:ext>
            </a:extLst>
          </p:cNvPr>
          <p:cNvSpPr/>
          <p:nvPr/>
        </p:nvSpPr>
        <p:spPr>
          <a:xfrm>
            <a:off x="-179355" y="1371003"/>
            <a:ext cx="6275355" cy="687342"/>
          </a:xfrm>
          <a:prstGeom prst="parallelogram">
            <a:avLst/>
          </a:prstGeom>
          <a:solidFill>
            <a:srgbClr val="E0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8141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Google Shape;84;p11">
            <a:extLst>
              <a:ext uri="{FF2B5EF4-FFF2-40B4-BE49-F238E27FC236}">
                <a16:creationId xmlns:a16="http://schemas.microsoft.com/office/drawing/2014/main" id="{0477245B-DDC7-43B9-969F-20BE2927EED6}"/>
              </a:ext>
            </a:extLst>
          </p:cNvPr>
          <p:cNvSpPr txBox="1"/>
          <p:nvPr/>
        </p:nvSpPr>
        <p:spPr>
          <a:xfrm>
            <a:off x="1165872" y="1569447"/>
            <a:ext cx="5247945" cy="2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indent="-4445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Gilroy – Salinas Feasibility Study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094817-CC10-4224-A99B-1EA3A565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2" y="4061132"/>
            <a:ext cx="513132" cy="352778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B6E7A34-B9E7-4FF8-B52C-0A18874205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00619" y="6402724"/>
            <a:ext cx="2743200" cy="365125"/>
          </a:xfrm>
        </p:spPr>
        <p:txBody>
          <a:bodyPr/>
          <a:lstStyle/>
          <a:p>
            <a:fld id="{EE01A358-6A41-4693-A397-0EF367861FE0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Graphic 2" descr="Train Tracks outline">
            <a:extLst>
              <a:ext uri="{FF2B5EF4-FFF2-40B4-BE49-F238E27FC236}">
                <a16:creationId xmlns:a16="http://schemas.microsoft.com/office/drawing/2014/main" id="{9EC66CB8-1513-4A59-B80E-B92BDFC4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3" y="2853947"/>
            <a:ext cx="731345" cy="731345"/>
          </a:xfrm>
          <a:prstGeom prst="rect">
            <a:avLst/>
          </a:prstGeom>
        </p:spPr>
      </p:pic>
      <p:pic>
        <p:nvPicPr>
          <p:cNvPr id="5" name="Graphic 4" descr="Map with pin outline">
            <a:extLst>
              <a:ext uri="{FF2B5EF4-FFF2-40B4-BE49-F238E27FC236}">
                <a16:creationId xmlns:a16="http://schemas.microsoft.com/office/drawing/2014/main" id="{292C24CE-3EBD-4217-BD6F-AA975C3DA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14" y="1276729"/>
            <a:ext cx="767631" cy="767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15C71-5254-4FCD-A2E7-447E62EB5658}"/>
              </a:ext>
            </a:extLst>
          </p:cNvPr>
          <p:cNvSpPr txBox="1"/>
          <p:nvPr/>
        </p:nvSpPr>
        <p:spPr>
          <a:xfrm>
            <a:off x="356451" y="2408592"/>
            <a:ext cx="89547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sz="2000" b="1" dirty="0"/>
              <a:t>2020</a:t>
            </a:r>
            <a:r>
              <a:rPr lang="en-US" sz="2000" dirty="0"/>
              <a:t>, Caltrain and TAMC partnered on the Gilroy-Salinas Feasibility Study, which further explored extending service from the current Caltrain southern terminus at Gilroy into Monterey County.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study was predicated on </a:t>
            </a:r>
            <a:r>
              <a:rPr lang="en-US" sz="2000" b="1" dirty="0"/>
              <a:t>four</a:t>
            </a:r>
            <a:r>
              <a:rPr lang="en-US" sz="2000" dirty="0"/>
              <a:t> critical principals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endParaRPr lang="en-US" sz="1000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Service extension must be cost-neutral for Caltrain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No changes to Caltrain mainline service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Monterey County assumes all risks and liabilities of service extension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Service extension makes no changes to the JPB governance structure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AB3401-A44E-48B8-8914-185DB29444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6" t="3385" r="3251" b="1839"/>
          <a:stretch/>
        </p:blipFill>
        <p:spPr>
          <a:xfrm>
            <a:off x="9420962" y="1371003"/>
            <a:ext cx="2622857" cy="4207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07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323D00-6429-484F-9737-25C0536FBF0A}"/>
              </a:ext>
            </a:extLst>
          </p:cNvPr>
          <p:cNvSpPr txBox="1">
            <a:spLocks/>
          </p:cNvSpPr>
          <p:nvPr/>
        </p:nvSpPr>
        <p:spPr>
          <a:xfrm>
            <a:off x="608012" y="396240"/>
            <a:ext cx="10971372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156E15-0E50-46D0-95F7-05D59342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0"/>
            <a:ext cx="11458538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Salinas Rail Extension – Plan to Operation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CA87094-F3DD-4FE8-B878-6795D0DF908A}"/>
              </a:ext>
            </a:extLst>
          </p:cNvPr>
          <p:cNvSpPr/>
          <p:nvPr/>
        </p:nvSpPr>
        <p:spPr>
          <a:xfrm>
            <a:off x="-179355" y="1371003"/>
            <a:ext cx="6275355" cy="687342"/>
          </a:xfrm>
          <a:prstGeom prst="parallelogram">
            <a:avLst/>
          </a:prstGeom>
          <a:solidFill>
            <a:srgbClr val="E04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8141"/>
            <a:endParaRPr lang="en-US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Google Shape;84;p11">
            <a:extLst>
              <a:ext uri="{FF2B5EF4-FFF2-40B4-BE49-F238E27FC236}">
                <a16:creationId xmlns:a16="http://schemas.microsoft.com/office/drawing/2014/main" id="{0477245B-DDC7-43B9-969F-20BE2927EED6}"/>
              </a:ext>
            </a:extLst>
          </p:cNvPr>
          <p:cNvSpPr txBox="1"/>
          <p:nvPr/>
        </p:nvSpPr>
        <p:spPr>
          <a:xfrm>
            <a:off x="1165872" y="1569447"/>
            <a:ext cx="5247945" cy="2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indent="-4445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094817-CC10-4224-A99B-1EA3A565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2" y="4061132"/>
            <a:ext cx="513132" cy="352778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B6E7A34-B9E7-4FF8-B52C-0A18874205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00619" y="6402724"/>
            <a:ext cx="2743200" cy="365125"/>
          </a:xfrm>
        </p:spPr>
        <p:txBody>
          <a:bodyPr/>
          <a:lstStyle/>
          <a:p>
            <a:fld id="{EE01A358-6A41-4693-A397-0EF367861FE0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Graphic 2" descr="Train Tracks outline">
            <a:extLst>
              <a:ext uri="{FF2B5EF4-FFF2-40B4-BE49-F238E27FC236}">
                <a16:creationId xmlns:a16="http://schemas.microsoft.com/office/drawing/2014/main" id="{9EC66CB8-1513-4A59-B80E-B92BDFC4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3" y="2853947"/>
            <a:ext cx="731345" cy="731345"/>
          </a:xfrm>
          <a:prstGeom prst="rect">
            <a:avLst/>
          </a:prstGeom>
        </p:spPr>
      </p:pic>
      <p:pic>
        <p:nvPicPr>
          <p:cNvPr id="5" name="Graphic 4" descr="Map with pin outline">
            <a:extLst>
              <a:ext uri="{FF2B5EF4-FFF2-40B4-BE49-F238E27FC236}">
                <a16:creationId xmlns:a16="http://schemas.microsoft.com/office/drawing/2014/main" id="{292C24CE-3EBD-4217-BD6F-AA975C3DA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14" y="1276729"/>
            <a:ext cx="767631" cy="767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215C71-5254-4FCD-A2E7-447E62EB5658}"/>
              </a:ext>
            </a:extLst>
          </p:cNvPr>
          <p:cNvSpPr txBox="1"/>
          <p:nvPr/>
        </p:nvSpPr>
        <p:spPr>
          <a:xfrm>
            <a:off x="608012" y="2368361"/>
            <a:ext cx="10848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Incorporation of the Salinas Extension into Caltrain’s re-bid of the railroad’s Operations and Maintenance contract.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2027</a:t>
            </a:r>
            <a:endParaRPr lang="en-US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$80 million in state funding secured for a </a:t>
            </a:r>
            <a:r>
              <a:rPr lang="en-US" sz="2200" b="1" dirty="0"/>
              <a:t>battery electric </a:t>
            </a:r>
            <a:r>
              <a:rPr lang="en-US" sz="2200" dirty="0"/>
              <a:t>hybrid vehicle, designed and built by Stadler US in Salt Lake City. Same as current electric trains.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2028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Continued coordination between Caltrain, </a:t>
            </a:r>
            <a:r>
              <a:rPr lang="en-US" sz="2200" dirty="0" err="1"/>
              <a:t>CalSTA</a:t>
            </a:r>
            <a:r>
              <a:rPr lang="en-US" sz="2200" dirty="0"/>
              <a:t>, and TAMC on operations planning and a second agreement for the future service.</a:t>
            </a:r>
          </a:p>
        </p:txBody>
      </p:sp>
    </p:spTree>
    <p:extLst>
      <p:ext uri="{BB962C8B-B14F-4D97-AF65-F5344CB8AC3E}">
        <p14:creationId xmlns:p14="http://schemas.microsoft.com/office/powerpoint/2010/main" val="10501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323D00-6429-484F-9737-25C0536FBF0A}"/>
              </a:ext>
            </a:extLst>
          </p:cNvPr>
          <p:cNvSpPr txBox="1">
            <a:spLocks/>
          </p:cNvSpPr>
          <p:nvPr/>
        </p:nvSpPr>
        <p:spPr>
          <a:xfrm>
            <a:off x="608012" y="396240"/>
            <a:ext cx="10971372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156E15-0E50-46D0-95F7-05D59342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0"/>
            <a:ext cx="11458538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Salinas Rail Extension – Plan to Operation</a:t>
            </a:r>
          </a:p>
        </p:txBody>
      </p:sp>
      <p:sp>
        <p:nvSpPr>
          <p:cNvPr id="9" name="Google Shape;84;p11">
            <a:extLst>
              <a:ext uri="{FF2B5EF4-FFF2-40B4-BE49-F238E27FC236}">
                <a16:creationId xmlns:a16="http://schemas.microsoft.com/office/drawing/2014/main" id="{0477245B-DDC7-43B9-969F-20BE2927EED6}"/>
              </a:ext>
            </a:extLst>
          </p:cNvPr>
          <p:cNvSpPr txBox="1"/>
          <p:nvPr/>
        </p:nvSpPr>
        <p:spPr>
          <a:xfrm>
            <a:off x="1165872" y="1569447"/>
            <a:ext cx="5247945" cy="29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indent="-4445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094817-CC10-4224-A99B-1EA3A565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82" y="4061132"/>
            <a:ext cx="513132" cy="352778"/>
          </a:xfrm>
          <a:prstGeom prst="rect">
            <a:avLst/>
          </a:prstGeom>
        </p:spPr>
      </p:pic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8B6E7A34-B9E7-4FF8-B52C-0A18874205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300619" y="6402724"/>
            <a:ext cx="2743200" cy="365125"/>
          </a:xfrm>
        </p:spPr>
        <p:txBody>
          <a:bodyPr/>
          <a:lstStyle/>
          <a:p>
            <a:fld id="{EE01A358-6A41-4693-A397-0EF367861FE0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Graphic 2" descr="Train Tracks outline">
            <a:extLst>
              <a:ext uri="{FF2B5EF4-FFF2-40B4-BE49-F238E27FC236}">
                <a16:creationId xmlns:a16="http://schemas.microsoft.com/office/drawing/2014/main" id="{9EC66CB8-1513-4A59-B80E-B92BDFC4A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73" y="2853947"/>
            <a:ext cx="731345" cy="731345"/>
          </a:xfrm>
          <a:prstGeom prst="rect">
            <a:avLst/>
          </a:prstGeom>
        </p:spPr>
      </p:pic>
      <p:pic>
        <p:nvPicPr>
          <p:cNvPr id="5" name="Graphic 4" descr="Map with pin outline">
            <a:extLst>
              <a:ext uri="{FF2B5EF4-FFF2-40B4-BE49-F238E27FC236}">
                <a16:creationId xmlns:a16="http://schemas.microsoft.com/office/drawing/2014/main" id="{292C24CE-3EBD-4217-BD6F-AA975C3DA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4" y="1276729"/>
            <a:ext cx="767631" cy="767631"/>
          </a:xfrm>
          <a:prstGeom prst="rect">
            <a:avLst/>
          </a:prstGeom>
        </p:spPr>
      </p:pic>
      <p:pic>
        <p:nvPicPr>
          <p:cNvPr id="4" name="Online Media 3" title="Electric Train vs. Diesel ⚡️">
            <a:hlinkClick r:id="" action="ppaction://media"/>
            <a:extLst>
              <a:ext uri="{FF2B5EF4-FFF2-40B4-BE49-F238E27FC236}">
                <a16:creationId xmlns:a16="http://schemas.microsoft.com/office/drawing/2014/main" id="{78743842-4852-FA63-DA9C-97FB5B96DD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5C3DEBF-CBFB-480C-807F-51B6AE2F22C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5C3DEBF-CBFB-480C-807F-51B6AE2F22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D8C6D4D-6FC7-48A4-8967-9D312E7E17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  <a:sym typeface="Arial Black" panose="020B0A040201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DF486-528C-4C3E-AD2B-759DF881799A}"/>
              </a:ext>
            </a:extLst>
          </p:cNvPr>
          <p:cNvSpPr/>
          <p:nvPr/>
        </p:nvSpPr>
        <p:spPr>
          <a:xfrm rot="193944">
            <a:off x="9221303" y="1147230"/>
            <a:ext cx="1818837" cy="240507"/>
          </a:xfrm>
          <a:prstGeom prst="rect">
            <a:avLst/>
          </a:prstGeom>
          <a:solidFill>
            <a:srgbClr val="33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D20A1-1BF0-E370-5056-76F4817B57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18EC2-0429-B268-813E-86FB859FE3CF}"/>
              </a:ext>
            </a:extLst>
          </p:cNvPr>
          <p:cNvSpPr txBox="1"/>
          <p:nvPr/>
        </p:nvSpPr>
        <p:spPr>
          <a:xfrm>
            <a:off x="141799" y="249620"/>
            <a:ext cx="459688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Salinas Extension: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Caltrain Updates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 Sargent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JD, AICP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Director, Strategy &amp;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Caltrain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TAMC Rail Policy Committee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D63E2A-F6F6-68D9-29A3-575FAD1190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75" r="11376"/>
          <a:stretch/>
        </p:blipFill>
        <p:spPr>
          <a:xfrm>
            <a:off x="4858282" y="-6597"/>
            <a:ext cx="7333718" cy="6858000"/>
          </a:xfrm>
          <a:prstGeom prst="rect">
            <a:avLst/>
          </a:prstGeom>
        </p:spPr>
      </p:pic>
      <p:pic>
        <p:nvPicPr>
          <p:cNvPr id="1026" name="Picture 2" descr="Caltrain Mobile">
            <a:extLst>
              <a:ext uri="{FF2B5EF4-FFF2-40B4-BE49-F238E27FC236}">
                <a16:creationId xmlns:a16="http://schemas.microsoft.com/office/drawing/2014/main" id="{CC849510-DCF1-8214-CCBC-4CEB0EDA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8" y="5871365"/>
            <a:ext cx="1260960" cy="7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AD481F-5E01-75F1-A4A6-33B3D5809E06}"/>
              </a:ext>
            </a:extLst>
          </p:cNvPr>
          <p:cNvCxnSpPr/>
          <p:nvPr/>
        </p:nvCxnSpPr>
        <p:spPr>
          <a:xfrm>
            <a:off x="4858282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15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o601PziJQWYw2MXtoOc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o601PziJQWYw2MXtoO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1Q8O9wz_yBmX4Q16lp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1Q8O9wz_yBmX4Q16lpwg"/>
</p:tagLst>
</file>

<file path=ppt/theme/theme1.xml><?xml version="1.0" encoding="utf-8"?>
<a:theme xmlns:a="http://schemas.openxmlformats.org/drawingml/2006/main" name="1_Office Theme">
  <a:themeElements>
    <a:clrScheme name="CB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1A32"/>
      </a:accent1>
      <a:accent2>
        <a:srgbClr val="00587C"/>
      </a:accent2>
      <a:accent3>
        <a:srgbClr val="2DCCD3"/>
      </a:accent3>
      <a:accent4>
        <a:srgbClr val="97999B"/>
      </a:accent4>
      <a:accent5>
        <a:srgbClr val="CBC4BC"/>
      </a:accent5>
      <a:accent6>
        <a:srgbClr val="FFC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-Template-2021.potx" id="{B98FF1D6-DE65-4AF6-9B2F-E3AF0F7E6BDC}" vid="{B9D3056D-87FF-4B2A-ADE0-81BE66CE6EFC}"/>
    </a:ext>
  </a:extLst>
</a:theme>
</file>

<file path=ppt/theme/theme2.xml><?xml version="1.0" encoding="utf-8"?>
<a:theme xmlns:a="http://schemas.openxmlformats.org/drawingml/2006/main" name="2_Office Theme">
  <a:themeElements>
    <a:clrScheme name="CB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1A32"/>
      </a:accent1>
      <a:accent2>
        <a:srgbClr val="00587C"/>
      </a:accent2>
      <a:accent3>
        <a:srgbClr val="2DCCD3"/>
      </a:accent3>
      <a:accent4>
        <a:srgbClr val="97999B"/>
      </a:accent4>
      <a:accent5>
        <a:srgbClr val="CBC4BC"/>
      </a:accent5>
      <a:accent6>
        <a:srgbClr val="FFC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-Template-2021.potx" id="{B98FF1D6-DE65-4AF6-9B2F-E3AF0F7E6BDC}" vid="{B9D3056D-87FF-4B2A-ADE0-81BE66CE6E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1C8DCC4B8324A97961957E9B1F14C" ma:contentTypeVersion="5" ma:contentTypeDescription="Create a new document." ma:contentTypeScope="" ma:versionID="985b93e11705765df9b8560fd5da4924">
  <xsd:schema xmlns:xsd="http://www.w3.org/2001/XMLSchema" xmlns:xs="http://www.w3.org/2001/XMLSchema" xmlns:p="http://schemas.microsoft.com/office/2006/metadata/properties" xmlns:ns3="b9c30f1f-88c2-4abd-875b-53c394997507" xmlns:ns4="83257fb5-7859-4742-a7da-fca9b6e201cd" targetNamespace="http://schemas.microsoft.com/office/2006/metadata/properties" ma:root="true" ma:fieldsID="e98ac8054e5056f4bcd3d54aeecdb02c" ns3:_="" ns4:_="">
    <xsd:import namespace="b9c30f1f-88c2-4abd-875b-53c394997507"/>
    <xsd:import namespace="83257fb5-7859-4742-a7da-fca9b6e201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30f1f-88c2-4abd-875b-53c394997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57fb5-7859-4742-a7da-fca9b6e201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EC24B6-1890-42D7-B8A1-1E690AE3E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3853F-7169-4494-99E9-49E9BA9D4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30f1f-88c2-4abd-875b-53c394997507"/>
    <ds:schemaRef ds:uri="83257fb5-7859-4742-a7da-fca9b6e201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A4C47-B545-4DFF-B04B-F94E6F8F7FB1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b9c30f1f-88c2-4abd-875b-53c394997507"/>
    <ds:schemaRef ds:uri="http://schemas.microsoft.com/office/infopath/2007/PartnerControls"/>
    <ds:schemaRef ds:uri="http://schemas.openxmlformats.org/package/2006/metadata/core-properties"/>
    <ds:schemaRef ds:uri="83257fb5-7859-4742-a7da-fca9b6e201c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CT-Template-2021</Template>
  <TotalTime>21432</TotalTime>
  <Words>381</Words>
  <Application>Microsoft Office PowerPoint</Application>
  <PresentationFormat>Widescreen</PresentationFormat>
  <Paragraphs>85</Paragraphs>
  <Slides>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1_Office Theme</vt:lpstr>
      <vt:lpstr>2_Office Theme</vt:lpstr>
      <vt:lpstr>think-cell Slide</vt:lpstr>
      <vt:lpstr>Image</vt:lpstr>
      <vt:lpstr>PowerPoint Presentation</vt:lpstr>
      <vt:lpstr>Caltrain Overview</vt:lpstr>
      <vt:lpstr>Salinas Extension History</vt:lpstr>
      <vt:lpstr>Caltrain – TAMC MOU</vt:lpstr>
      <vt:lpstr>Salinas Rail Extension – Plan to Operation</vt:lpstr>
      <vt:lpstr>Salinas Rail Extension – Plan to Operation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Caltrain Electrification Update January 6, 2022</dc:title>
  <dc:creator>Tietjen, Brent</dc:creator>
  <cp:lastModifiedBy>Sam Sargent</cp:lastModifiedBy>
  <cp:revision>345</cp:revision>
  <cp:lastPrinted>2020-07-21T20:11:28Z</cp:lastPrinted>
  <dcterms:created xsi:type="dcterms:W3CDTF">2021-12-22T16:16:02Z</dcterms:created>
  <dcterms:modified xsi:type="dcterms:W3CDTF">2024-11-04T23:25:18Z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0x0101004461C8DCC4B8324A97961957E9B1F14C</vt:lpwstr>
  </property>
</Properties>
</file>